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12" r:id="rId2"/>
    <p:sldMasterId id="2147483694" r:id="rId3"/>
    <p:sldMasterId id="2147483732" r:id="rId4"/>
  </p:sldMasterIdLst>
  <p:notesMasterIdLst>
    <p:notesMasterId r:id="rId21"/>
  </p:notesMasterIdLst>
  <p:handoutMasterIdLst>
    <p:handoutMasterId r:id="rId22"/>
  </p:handoutMasterIdLst>
  <p:sldIdLst>
    <p:sldId id="269" r:id="rId5"/>
    <p:sldId id="306" r:id="rId6"/>
    <p:sldId id="307" r:id="rId7"/>
    <p:sldId id="299" r:id="rId8"/>
    <p:sldId id="301" r:id="rId9"/>
    <p:sldId id="302" r:id="rId10"/>
    <p:sldId id="303" r:id="rId11"/>
    <p:sldId id="304" r:id="rId12"/>
    <p:sldId id="305" r:id="rId13"/>
    <p:sldId id="281" r:id="rId14"/>
    <p:sldId id="297" r:id="rId15"/>
    <p:sldId id="295" r:id="rId16"/>
    <p:sldId id="284" r:id="rId17"/>
    <p:sldId id="298" r:id="rId18"/>
    <p:sldId id="291" r:id="rId19"/>
    <p:sldId id="289" r:id="rId20"/>
  </p:sldIdLst>
  <p:sldSz cx="9144000" cy="6858000" type="screen4x3"/>
  <p:notesSz cx="6864350" cy="9996488"/>
  <p:defaultTextStyle>
    <a:defPPr>
      <a:defRPr lang="uk-UA"/>
    </a:defPPr>
    <a:lvl1pPr marL="0" algn="l" defTabSz="1231514" rtl="0" eaLnBrk="1" latinLnBrk="0" hangingPunct="1">
      <a:defRPr sz="2424" kern="1200">
        <a:solidFill>
          <a:schemeClr val="tx1"/>
        </a:solidFill>
        <a:latin typeface="+mn-lt"/>
        <a:ea typeface="+mn-ea"/>
        <a:cs typeface="+mn-cs"/>
      </a:defRPr>
    </a:lvl1pPr>
    <a:lvl2pPr marL="615757" algn="l" defTabSz="1231514" rtl="0" eaLnBrk="1" latinLnBrk="0" hangingPunct="1">
      <a:defRPr sz="2424" kern="1200">
        <a:solidFill>
          <a:schemeClr val="tx1"/>
        </a:solidFill>
        <a:latin typeface="+mn-lt"/>
        <a:ea typeface="+mn-ea"/>
        <a:cs typeface="+mn-cs"/>
      </a:defRPr>
    </a:lvl2pPr>
    <a:lvl3pPr marL="1231514" algn="l" defTabSz="1231514" rtl="0" eaLnBrk="1" latinLnBrk="0" hangingPunct="1">
      <a:defRPr sz="2424" kern="1200">
        <a:solidFill>
          <a:schemeClr val="tx1"/>
        </a:solidFill>
        <a:latin typeface="+mn-lt"/>
        <a:ea typeface="+mn-ea"/>
        <a:cs typeface="+mn-cs"/>
      </a:defRPr>
    </a:lvl3pPr>
    <a:lvl4pPr marL="1847271" algn="l" defTabSz="1231514" rtl="0" eaLnBrk="1" latinLnBrk="0" hangingPunct="1">
      <a:defRPr sz="2424" kern="1200">
        <a:solidFill>
          <a:schemeClr val="tx1"/>
        </a:solidFill>
        <a:latin typeface="+mn-lt"/>
        <a:ea typeface="+mn-ea"/>
        <a:cs typeface="+mn-cs"/>
      </a:defRPr>
    </a:lvl4pPr>
    <a:lvl5pPr marL="2463028" algn="l" defTabSz="1231514" rtl="0" eaLnBrk="1" latinLnBrk="0" hangingPunct="1">
      <a:defRPr sz="2424" kern="1200">
        <a:solidFill>
          <a:schemeClr val="tx1"/>
        </a:solidFill>
        <a:latin typeface="+mn-lt"/>
        <a:ea typeface="+mn-ea"/>
        <a:cs typeface="+mn-cs"/>
      </a:defRPr>
    </a:lvl5pPr>
    <a:lvl6pPr marL="3078785" algn="l" defTabSz="1231514" rtl="0" eaLnBrk="1" latinLnBrk="0" hangingPunct="1">
      <a:defRPr sz="2424" kern="1200">
        <a:solidFill>
          <a:schemeClr val="tx1"/>
        </a:solidFill>
        <a:latin typeface="+mn-lt"/>
        <a:ea typeface="+mn-ea"/>
        <a:cs typeface="+mn-cs"/>
      </a:defRPr>
    </a:lvl6pPr>
    <a:lvl7pPr marL="3694542" algn="l" defTabSz="1231514" rtl="0" eaLnBrk="1" latinLnBrk="0" hangingPunct="1">
      <a:defRPr sz="2424" kern="1200">
        <a:solidFill>
          <a:schemeClr val="tx1"/>
        </a:solidFill>
        <a:latin typeface="+mn-lt"/>
        <a:ea typeface="+mn-ea"/>
        <a:cs typeface="+mn-cs"/>
      </a:defRPr>
    </a:lvl7pPr>
    <a:lvl8pPr marL="4310299" algn="l" defTabSz="1231514" rtl="0" eaLnBrk="1" latinLnBrk="0" hangingPunct="1">
      <a:defRPr sz="2424" kern="1200">
        <a:solidFill>
          <a:schemeClr val="tx1"/>
        </a:solidFill>
        <a:latin typeface="+mn-lt"/>
        <a:ea typeface="+mn-ea"/>
        <a:cs typeface="+mn-cs"/>
      </a:defRPr>
    </a:lvl8pPr>
    <a:lvl9pPr marL="4926056" algn="l" defTabSz="1231514" rtl="0" eaLnBrk="1" latinLnBrk="0" hangingPunct="1">
      <a:defRPr sz="24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99" userDrawn="1">
          <p15:clr>
            <a:srgbClr val="A4A3A4"/>
          </p15:clr>
        </p15:guide>
        <p15:guide id="2" orient="horz" pos="1217" userDrawn="1">
          <p15:clr>
            <a:srgbClr val="A4A3A4"/>
          </p15:clr>
        </p15:guide>
        <p15:guide id="3" pos="499" userDrawn="1">
          <p15:clr>
            <a:srgbClr val="A4A3A4"/>
          </p15:clr>
        </p15:guide>
        <p15:guide id="4" pos="5488" userDrawn="1">
          <p15:clr>
            <a:srgbClr val="A4A3A4"/>
          </p15:clr>
        </p15:guide>
        <p15:guide id="5" orient="horz" pos="3975" userDrawn="1">
          <p15:clr>
            <a:srgbClr val="A4A3A4"/>
          </p15:clr>
        </p15:guide>
        <p15:guide id="6" orient="horz" pos="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49">
          <p15:clr>
            <a:srgbClr val="A4A3A4"/>
          </p15:clr>
        </p15:guide>
        <p15:guide id="4" pos="216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A64"/>
    <a:srgbClr val="A94C84"/>
    <a:srgbClr val="A3417C"/>
    <a:srgbClr val="ECD7E4"/>
    <a:srgbClr val="BBC4E3"/>
    <a:srgbClr val="0062AC"/>
    <a:srgbClr val="4D4D4F"/>
    <a:srgbClr val="37CBFF"/>
    <a:srgbClr val="057C4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362" y="96"/>
      </p:cViewPr>
      <p:guideLst>
        <p:guide orient="horz" pos="5299"/>
        <p:guide orient="horz" pos="1217"/>
        <p:guide pos="499"/>
        <p:guide pos="5488"/>
        <p:guide orient="horz" pos="3975"/>
        <p:guide orient="horz" pos="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4" d="100"/>
          <a:sy n="124" d="100"/>
        </p:scale>
        <p:origin x="4157" y="109"/>
      </p:cViewPr>
      <p:guideLst>
        <p:guide orient="horz" pos="2880"/>
        <p:guide pos="2160"/>
        <p:guide orient="horz" pos="3149"/>
        <p:guide pos="2162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0fs01\work\DMPEA\Regular_Forecast\Macro_Forecast\2019_04_IR\2019_04_S1R2_Forecast_CPI_Tables.xlsx" TargetMode="External"/><Relationship Id="rId2" Type="http://schemas.openxmlformats.org/officeDocument/2006/relationships/image" Target="../media/image14.png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7762\AppData\Local\Microsoft\Windows\INetCache\Content.Outlook\E4WV5ZBA\BR11_ua_e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0fs01\work\DMPEA\Regular_Forecast\Macro_Forecast\2019_04_IR\BoP\Debt%20FX%20redemptions%202018-2021R1_4_4_2019.xlsx" TargetMode="External"/><Relationship Id="rId2" Type="http://schemas.openxmlformats.org/officeDocument/2006/relationships/image" Target="../media/image14.png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i0fs01\work\DMPEA\Regular_Forecast\Macro_Forecast\2019_04_IR\BoP\&#1043;&#1088;&#1072;&#1092;&#1110;&#1082;&#1080;.xlsx" TargetMode="External"/><Relationship Id="rId1" Type="http://schemas.openxmlformats.org/officeDocument/2006/relationships/image" Target="../media/image14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NBU\Downloads\BS_Review_05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7762\AppData\Local\Microsoft\Windows\INetCache\Content.Outlook\E4WV5ZBA\BR11_ua_eng%20(004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007762\AppData\Local\Microsoft\Windows\INetCache\Content.Outlook\E4WV5ZBA\BR11_ua_eng%20(004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i0fs01\work\DMPEA\X-change\Babets\&#1041;&#1040;&#1047;&#1040;\&#1043;&#1088;&#1072;&#1092;&#1110;&#1082;&#1080;_&#1079;&#1072;&#1075;&#1072;&#1083;&#1100;&#1085;&#1072;_new.xlsb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i0fs01\work\DMPEA\X-change\Babets\&#1041;&#1040;&#1047;&#1040;\&#1043;&#1088;&#1072;&#1092;&#1110;&#1082;&#1080;_&#1079;&#1072;&#1075;&#1072;&#1083;&#1100;&#1085;&#1072;_new.xlsb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7762\AppData\Local\Microsoft\Windows\INetCache\Content.Outlook\E4WV5ZBA\BR11_ua_e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888779527559048E-2"/>
          <c:y val="2.5240963855421687E-2"/>
          <c:w val="0.86162857587064678"/>
          <c:h val="0.71365936201581559"/>
        </c:manualLayout>
      </c:layout>
      <c:areaChart>
        <c:grouping val="stacked"/>
        <c:varyColors val="0"/>
        <c:ser>
          <c:idx val="2"/>
          <c:order val="2"/>
          <c:tx>
            <c:strRef>
              <c:f>CPIQ!$DE$2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val>
            <c:numRef>
              <c:f>CPIQ!$DE$86:$DE$102</c:f>
              <c:numCache>
                <c:formatCode>0.0</c:formatCode>
                <c:ptCount val="17"/>
                <c:pt idx="0">
                  <c:v>6</c:v>
                </c:pt>
                <c:pt idx="1">
                  <c:v>5.5</c:v>
                </c:pt>
                <c:pt idx="2">
                  <c:v>5</c:v>
                </c:pt>
                <c:pt idx="3">
                  <c:v>4.5</c:v>
                </c:pt>
                <c:pt idx="4">
                  <c:v>4</c:v>
                </c:pt>
                <c:pt idx="5">
                  <c:v>3.75</c:v>
                </c:pt>
                <c:pt idx="6">
                  <c:v>3.5</c:v>
                </c:pt>
                <c:pt idx="7">
                  <c:v>3.25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5-49BB-8633-482AD538403E}"/>
            </c:ext>
          </c:extLst>
        </c:ser>
        <c:ser>
          <c:idx val="3"/>
          <c:order val="3"/>
          <c:tx>
            <c:strRef>
              <c:f>CPIQ!$DH$2</c:f>
              <c:strCache>
                <c:ptCount val="1"/>
                <c:pt idx="0">
                  <c:v>CPI target band</c:v>
                </c:pt>
              </c:strCache>
            </c:strRef>
          </c:tx>
          <c:spPr>
            <a:solidFill>
              <a:srgbClr val="005591">
                <a:alpha val="2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val>
            <c:numRef>
              <c:f>CPIQ!$DH$86:$DH$102</c:f>
              <c:numCache>
                <c:formatCode>0.0</c:formatCode>
                <c:ptCount val="1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E5-49BB-8633-482AD5384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520704"/>
        <c:axId val="122522240"/>
      </c:areaChart>
      <c:barChart>
        <c:barDir val="col"/>
        <c:grouping val="clustered"/>
        <c:varyColors val="0"/>
        <c:ser>
          <c:idx val="1"/>
          <c:order val="1"/>
          <c:tx>
            <c:strRef>
              <c:f>CPIQ!$C$142</c:f>
              <c:strCache>
                <c:ptCount val="1"/>
                <c:pt idx="0">
                  <c:v>Quarterly change</c:v>
                </c:pt>
              </c:strCache>
            </c:strRef>
          </c:tx>
          <c:spPr>
            <a:solidFill>
              <a:srgbClr val="91C8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val>
            <c:numRef>
              <c:f>CPIQ!$D$86:$D$102</c:f>
              <c:numCache>
                <c:formatCode>0.0</c:formatCode>
                <c:ptCount val="17"/>
                <c:pt idx="0">
                  <c:v>3.062338626897116</c:v>
                </c:pt>
                <c:pt idx="1">
                  <c:v>3.4934821361946198</c:v>
                </c:pt>
                <c:pt idx="2">
                  <c:v>0.73435698126833804</c:v>
                </c:pt>
                <c:pt idx="3">
                  <c:v>1.2415493285199899</c:v>
                </c:pt>
                <c:pt idx="4">
                  <c:v>3.8804698794886998</c:v>
                </c:pt>
                <c:pt idx="5">
                  <c:v>2.4499</c:v>
                </c:pt>
                <c:pt idx="6">
                  <c:v>0.74990000000000001</c:v>
                </c:pt>
                <c:pt idx="7">
                  <c:v>5.0079054268820755E-2</c:v>
                </c:pt>
                <c:pt idx="8">
                  <c:v>2.9070640874204199</c:v>
                </c:pt>
                <c:pt idx="9">
                  <c:v>2.02927646913508</c:v>
                </c:pt>
                <c:pt idx="10">
                  <c:v>0.59279016151652197</c:v>
                </c:pt>
                <c:pt idx="11">
                  <c:v>0.16496158832791252</c:v>
                </c:pt>
                <c:pt idx="12">
                  <c:v>2.1150916157985051</c:v>
                </c:pt>
                <c:pt idx="13">
                  <c:v>2.040172803849245</c:v>
                </c:pt>
                <c:pt idx="14">
                  <c:v>0.68403602582527867</c:v>
                </c:pt>
                <c:pt idx="15">
                  <c:v>0.20204292854606365</c:v>
                </c:pt>
                <c:pt idx="16">
                  <c:v>2.0365541437590906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E5-49BB-8633-482AD5384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2520704"/>
        <c:axId val="122522240"/>
      </c:barChart>
      <c:lineChart>
        <c:grouping val="standard"/>
        <c:varyColors val="0"/>
        <c:ser>
          <c:idx val="0"/>
          <c:order val="0"/>
          <c:tx>
            <c:strRef>
              <c:f>CPIQ!$C$143</c:f>
              <c:strCache>
                <c:ptCount val="1"/>
                <c:pt idx="0">
                  <c:v>Annual change</c:v>
                </c:pt>
              </c:strCache>
            </c:strRef>
          </c:tx>
          <c:spPr>
            <a:ln w="25400" cmpd="sng">
              <a:solidFill>
                <a:srgbClr val="057D46"/>
              </a:solidFill>
              <a:prstDash val="solid"/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3-75E5-49BB-8633-482AD538403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5E5-49BB-8633-482AD538403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75E5-49BB-8633-482AD538403E}"/>
              </c:ext>
            </c:extLst>
          </c:dPt>
          <c:dPt>
            <c:idx val="8"/>
            <c:marker>
              <c:symbol val="circle"/>
              <c:size val="4"/>
              <c:spPr>
                <a:solidFill>
                  <a:srgbClr val="057C48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5E5-49BB-8633-482AD538403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7-75E5-49BB-8633-482AD538403E}"/>
              </c:ext>
            </c:extLst>
          </c:dPt>
          <c:dPt>
            <c:idx val="12"/>
            <c:marker>
              <c:symbol val="circle"/>
              <c:size val="4"/>
              <c:spPr>
                <a:solidFill>
                  <a:srgbClr val="057C48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5E5-49BB-8633-482AD538403E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9-75E5-49BB-8633-482AD538403E}"/>
              </c:ext>
            </c:extLst>
          </c:dPt>
          <c:dPt>
            <c:idx val="16"/>
            <c:marker>
              <c:symbol val="circle"/>
              <c:size val="4"/>
              <c:spPr>
                <a:solidFill>
                  <a:srgbClr val="057C48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5E5-49BB-8633-482AD538403E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B-75E5-49BB-8633-482AD538403E}"/>
              </c:ext>
            </c:extLst>
          </c:dPt>
          <c:dLbls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5E5-49BB-8633-482AD538403E}"/>
                </c:ext>
              </c:extLst>
            </c:dLbl>
            <c:dLbl>
              <c:idx val="1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5E5-49BB-8633-482AD538403E}"/>
                </c:ext>
              </c:extLst>
            </c:dLbl>
            <c:dLbl>
              <c:idx val="16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5E5-49BB-8633-482AD5384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57C48"/>
                    </a:solidFill>
                  </a:defRPr>
                </a:pPr>
                <a:endParaRPr lang="uk-UA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CPIQ!$A$86:$A$102</c:f>
              <c:strCache>
                <c:ptCount val="17"/>
                <c:pt idx="0">
                  <c:v>IV.17</c:v>
                </c:pt>
                <c:pt idx="2">
                  <c:v>II.18</c:v>
                </c:pt>
                <c:pt idx="4">
                  <c:v>IV.18</c:v>
                </c:pt>
                <c:pt idx="6">
                  <c:v>II.19</c:v>
                </c:pt>
                <c:pt idx="8">
                  <c:v>IV.19</c:v>
                </c:pt>
                <c:pt idx="10">
                  <c:v>II.20</c:v>
                </c:pt>
                <c:pt idx="12">
                  <c:v>IV.20</c:v>
                </c:pt>
                <c:pt idx="14">
                  <c:v>II.21</c:v>
                </c:pt>
                <c:pt idx="16">
                  <c:v>IV.21</c:v>
                </c:pt>
              </c:strCache>
            </c:strRef>
          </c:cat>
          <c:val>
            <c:numRef>
              <c:f>CPIQ!$T$86:$T$102</c:f>
              <c:numCache>
                <c:formatCode>0.0</c:formatCode>
                <c:ptCount val="17"/>
                <c:pt idx="0">
                  <c:v>13.7</c:v>
                </c:pt>
                <c:pt idx="1">
                  <c:v>13.16638432928066</c:v>
                </c:pt>
                <c:pt idx="2">
                  <c:v>9.9</c:v>
                </c:pt>
                <c:pt idx="3">
                  <c:v>8.9</c:v>
                </c:pt>
                <c:pt idx="4">
                  <c:v>9.8000000000000007</c:v>
                </c:pt>
                <c:pt idx="5">
                  <c:v>8.6</c:v>
                </c:pt>
                <c:pt idx="6">
                  <c:v>8.5547547827165289</c:v>
                </c:pt>
                <c:pt idx="7">
                  <c:v>7.2772183926664695</c:v>
                </c:pt>
                <c:pt idx="8">
                  <c:v>6.2719835697826625</c:v>
                </c:pt>
                <c:pt idx="9">
                  <c:v>5.8356678978186949</c:v>
                </c:pt>
                <c:pt idx="10">
                  <c:v>5.6706272904412458</c:v>
                </c:pt>
                <c:pt idx="11">
                  <c:v>5.7919636207419529</c:v>
                </c:pt>
                <c:pt idx="12">
                  <c:v>5</c:v>
                </c:pt>
                <c:pt idx="13">
                  <c:v>4.9890001950628999</c:v>
                </c:pt>
                <c:pt idx="14">
                  <c:v>5.0842337803957065</c:v>
                </c:pt>
                <c:pt idx="15">
                  <c:v>5.1231362485101357</c:v>
                </c:pt>
                <c:pt idx="1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5E5-49BB-8633-482AD5384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20704"/>
        <c:axId val="122522240"/>
      </c:lineChart>
      <c:catAx>
        <c:axId val="12252070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[$-409]mm\.yy;@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52224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122522240"/>
        <c:scaling>
          <c:orientation val="minMax"/>
          <c:max val="14"/>
          <c:min val="-2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" sourceLinked="0"/>
        <c:majorTickMark val="in"/>
        <c:minorTickMark val="none"/>
        <c:tickLblPos val="low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  <a:ex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520704"/>
        <c:crosses val="autoZero"/>
        <c:crossBetween val="midCat"/>
        <c:majorUnit val="2"/>
      </c:valAx>
      <c:spPr>
        <a:blipFill dpi="0" rotWithShape="1">
          <a:blip xmlns:r="http://schemas.openxmlformats.org/officeDocument/2006/relationships" r:embed="rId2"/>
          <a:srcRect/>
          <a:stretch>
            <a:fillRect l="34000"/>
          </a:stretch>
        </a:blipFill>
        <a:ln w="12700">
          <a:solidFill>
            <a:srgbClr val="505050"/>
          </a:solidFill>
          <a:prstDash val="solid"/>
        </a:ln>
        <a:extLst/>
      </c:spPr>
    </c:plotArea>
    <c:legend>
      <c:legendPos val="b"/>
      <c:layout>
        <c:manualLayout>
          <c:xMode val="edge"/>
          <c:yMode val="edge"/>
          <c:x val="0"/>
          <c:y val="0.84918140999865965"/>
          <c:w val="1"/>
          <c:h val="0.1380522047982844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xMode val="edge"/>
          <c:yMode val="edge"/>
          <c:x val="0"/>
          <c:y val="2.1276595744680851E-2"/>
          <c:w val="0.95722146379153283"/>
          <c:h val="0.75"/>
        </c:manualLayout>
      </c:layout>
      <c:lineChart>
        <c:grouping val="standard"/>
        <c:varyColors val="0"/>
        <c:ser>
          <c:idx val="0"/>
          <c:order val="0"/>
          <c:tx>
            <c:strRef>
              <c:f>'22'!$H$12</c:f>
              <c:strCache>
                <c:ptCount val="1"/>
                <c:pt idx="0">
                  <c:v>All</c:v>
                </c:pt>
              </c:strCache>
            </c:strRef>
          </c:tx>
          <c:spPr>
            <a:ln w="25400" cmpd="sng">
              <a:solidFill>
                <a:srgbClr val="505050"/>
              </a:solidFill>
              <a:prstDash val="solid"/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7.9490679857793053E-2"/>
                  <c:y val="-5.131313131313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057-42F5-AFAC-6A4431C5BC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'22'!$G$13:$G$39</c:f>
              <c:numCache>
                <c:formatCode>General</c:formatCode>
                <c:ptCount val="27"/>
                <c:pt idx="2" formatCode="m/d/yyyy">
                  <c:v>42825</c:v>
                </c:pt>
                <c:pt idx="5" formatCode="m/d/yyyy">
                  <c:v>42916</c:v>
                </c:pt>
                <c:pt idx="8" formatCode="m/d/yyyy">
                  <c:v>43008</c:v>
                </c:pt>
                <c:pt idx="11" formatCode="m/d/yyyy">
                  <c:v>43100</c:v>
                </c:pt>
                <c:pt idx="14" formatCode="m/d/yyyy">
                  <c:v>43190</c:v>
                </c:pt>
                <c:pt idx="17" formatCode="m/d/yyyy">
                  <c:v>43281</c:v>
                </c:pt>
                <c:pt idx="20" formatCode="m/d/yyyy">
                  <c:v>43373</c:v>
                </c:pt>
                <c:pt idx="23" formatCode="m/d/yyyy">
                  <c:v>43465</c:v>
                </c:pt>
                <c:pt idx="26" formatCode="m/d/yyyy">
                  <c:v>43555</c:v>
                </c:pt>
              </c:numCache>
            </c:numRef>
          </c:cat>
          <c:val>
            <c:numRef>
              <c:f>'22'!$H$13:$H$39</c:f>
              <c:numCache>
                <c:formatCode>0.0%</c:formatCode>
                <c:ptCount val="27"/>
                <c:pt idx="0">
                  <c:v>0.56200000000000006</c:v>
                </c:pt>
                <c:pt idx="1">
                  <c:v>0.55900000000000005</c:v>
                </c:pt>
                <c:pt idx="2">
                  <c:v>0.55100000000000005</c:v>
                </c:pt>
                <c:pt idx="3">
                  <c:v>0.56599999999999995</c:v>
                </c:pt>
                <c:pt idx="4">
                  <c:v>0.56399999999999995</c:v>
                </c:pt>
                <c:pt idx="5">
                  <c:v>0.57699999999999996</c:v>
                </c:pt>
                <c:pt idx="6">
                  <c:v>0.57999999999999996</c:v>
                </c:pt>
                <c:pt idx="7">
                  <c:v>0.56899999999999995</c:v>
                </c:pt>
                <c:pt idx="8">
                  <c:v>0.56399999999999995</c:v>
                </c:pt>
                <c:pt idx="9">
                  <c:v>0.55800000000000005</c:v>
                </c:pt>
                <c:pt idx="10">
                  <c:v>0.54900000000000004</c:v>
                </c:pt>
                <c:pt idx="11">
                  <c:v>0.54500000000000004</c:v>
                </c:pt>
                <c:pt idx="12">
                  <c:v>0.56599999999999995</c:v>
                </c:pt>
                <c:pt idx="13">
                  <c:v>0.56200000000000006</c:v>
                </c:pt>
                <c:pt idx="14">
                  <c:v>0.56399999999999995</c:v>
                </c:pt>
                <c:pt idx="15">
                  <c:v>0.56200000000000006</c:v>
                </c:pt>
                <c:pt idx="16">
                  <c:v>0.56000000000000005</c:v>
                </c:pt>
                <c:pt idx="17">
                  <c:v>0.55700000000000005</c:v>
                </c:pt>
                <c:pt idx="18">
                  <c:v>0.55100000000000005</c:v>
                </c:pt>
                <c:pt idx="19">
                  <c:v>0.55000000000000004</c:v>
                </c:pt>
                <c:pt idx="20">
                  <c:v>0.54300000000000004</c:v>
                </c:pt>
                <c:pt idx="21">
                  <c:v>0.54600000000000004</c:v>
                </c:pt>
                <c:pt idx="22">
                  <c:v>0.53700000000000003</c:v>
                </c:pt>
                <c:pt idx="23">
                  <c:v>0.52800000000000002</c:v>
                </c:pt>
                <c:pt idx="24">
                  <c:v>0.53200000000000003</c:v>
                </c:pt>
                <c:pt idx="25">
                  <c:v>0.52200000000000002</c:v>
                </c:pt>
                <c:pt idx="26">
                  <c:v>0.51700000000000002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57-42F5-AFAC-6A4431C5BCBD}"/>
            </c:ext>
          </c:extLst>
        </c:ser>
        <c:ser>
          <c:idx val="1"/>
          <c:order val="1"/>
          <c:tx>
            <c:strRef>
              <c:f>'22'!$I$12</c:f>
              <c:strCache>
                <c:ptCount val="1"/>
                <c:pt idx="0">
                  <c:v>Privatbank</c:v>
                </c:pt>
              </c:strCache>
            </c:strRef>
          </c:tx>
          <c:spPr>
            <a:ln w="25400" cmpd="sng">
              <a:solidFill>
                <a:srgbClr val="91C864"/>
              </a:solidFill>
              <a:prstDash val="solid"/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7.9490679857793053E-2"/>
                  <c:y val="4.489898989898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057-42F5-AFAC-6A4431C5BC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'22'!$G$13:$G$39</c:f>
              <c:numCache>
                <c:formatCode>General</c:formatCode>
                <c:ptCount val="27"/>
                <c:pt idx="2" formatCode="m/d/yyyy">
                  <c:v>42825</c:v>
                </c:pt>
                <c:pt idx="5" formatCode="m/d/yyyy">
                  <c:v>42916</c:v>
                </c:pt>
                <c:pt idx="8" formatCode="m/d/yyyy">
                  <c:v>43008</c:v>
                </c:pt>
                <c:pt idx="11" formatCode="m/d/yyyy">
                  <c:v>43100</c:v>
                </c:pt>
                <c:pt idx="14" formatCode="m/d/yyyy">
                  <c:v>43190</c:v>
                </c:pt>
                <c:pt idx="17" formatCode="m/d/yyyy">
                  <c:v>43281</c:v>
                </c:pt>
                <c:pt idx="20" formatCode="m/d/yyyy">
                  <c:v>43373</c:v>
                </c:pt>
                <c:pt idx="23" formatCode="m/d/yyyy">
                  <c:v>43465</c:v>
                </c:pt>
                <c:pt idx="26" formatCode="m/d/yyyy">
                  <c:v>43555</c:v>
                </c:pt>
              </c:numCache>
            </c:numRef>
          </c:cat>
          <c:val>
            <c:numRef>
              <c:f>'22'!$I$13:$I$39</c:f>
              <c:numCache>
                <c:formatCode>0.0%</c:formatCode>
                <c:ptCount val="27"/>
                <c:pt idx="0">
                  <c:v>0.83</c:v>
                </c:pt>
                <c:pt idx="1">
                  <c:v>0.80400000000000005</c:v>
                </c:pt>
                <c:pt idx="2">
                  <c:v>0.80600000000000005</c:v>
                </c:pt>
                <c:pt idx="3">
                  <c:v>0.83599999999999997</c:v>
                </c:pt>
                <c:pt idx="4">
                  <c:v>0.83599999999999997</c:v>
                </c:pt>
                <c:pt idx="5">
                  <c:v>0.88800000000000001</c:v>
                </c:pt>
                <c:pt idx="6">
                  <c:v>0.876</c:v>
                </c:pt>
                <c:pt idx="7">
                  <c:v>0.86299999999999999</c:v>
                </c:pt>
                <c:pt idx="8">
                  <c:v>0.85899999999999999</c:v>
                </c:pt>
                <c:pt idx="9">
                  <c:v>0.86499999999999999</c:v>
                </c:pt>
                <c:pt idx="10">
                  <c:v>0.86</c:v>
                </c:pt>
                <c:pt idx="11">
                  <c:v>0.876</c:v>
                </c:pt>
                <c:pt idx="12">
                  <c:v>0.87</c:v>
                </c:pt>
                <c:pt idx="13">
                  <c:v>0.86699999999999999</c:v>
                </c:pt>
                <c:pt idx="14">
                  <c:v>0.85699999999999998</c:v>
                </c:pt>
                <c:pt idx="15">
                  <c:v>0.85399999999999998</c:v>
                </c:pt>
                <c:pt idx="16">
                  <c:v>0.85099999999999998</c:v>
                </c:pt>
                <c:pt idx="17">
                  <c:v>0.84599999999999997</c:v>
                </c:pt>
                <c:pt idx="18">
                  <c:v>0.84499999999999997</c:v>
                </c:pt>
                <c:pt idx="19">
                  <c:v>0.84199999999999997</c:v>
                </c:pt>
                <c:pt idx="20">
                  <c:v>0.83299999999999996</c:v>
                </c:pt>
                <c:pt idx="21">
                  <c:v>0.83899999999999997</c:v>
                </c:pt>
                <c:pt idx="22">
                  <c:v>0.83199999999999996</c:v>
                </c:pt>
                <c:pt idx="23">
                  <c:v>0.83399999999999996</c:v>
                </c:pt>
                <c:pt idx="24">
                  <c:v>0.83</c:v>
                </c:pt>
                <c:pt idx="25">
                  <c:v>0.82699999999999996</c:v>
                </c:pt>
                <c:pt idx="26">
                  <c:v>0.82399999999999995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57-42F5-AFAC-6A4431C5BCBD}"/>
            </c:ext>
          </c:extLst>
        </c:ser>
        <c:ser>
          <c:idx val="3"/>
          <c:order val="2"/>
          <c:tx>
            <c:strRef>
              <c:f>'22'!$J$12</c:f>
              <c:strCache>
                <c:ptCount val="1"/>
                <c:pt idx="0">
                  <c:v>State-owned</c:v>
                </c:pt>
              </c:strCache>
            </c:strRef>
          </c:tx>
          <c:spPr>
            <a:ln w="25400" cmpd="sng">
              <a:solidFill>
                <a:srgbClr val="057D46"/>
              </a:solidFill>
              <a:prstDash val="solid"/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8.3674399850308473E-2"/>
                  <c:y val="4.4898989898989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057-42F5-AFAC-6A4431C5BC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'22'!$G$13:$G$39</c:f>
              <c:numCache>
                <c:formatCode>General</c:formatCode>
                <c:ptCount val="27"/>
                <c:pt idx="2" formatCode="m/d/yyyy">
                  <c:v>42825</c:v>
                </c:pt>
                <c:pt idx="5" formatCode="m/d/yyyy">
                  <c:v>42916</c:v>
                </c:pt>
                <c:pt idx="8" formatCode="m/d/yyyy">
                  <c:v>43008</c:v>
                </c:pt>
                <c:pt idx="11" formatCode="m/d/yyyy">
                  <c:v>43100</c:v>
                </c:pt>
                <c:pt idx="14" formatCode="m/d/yyyy">
                  <c:v>43190</c:v>
                </c:pt>
                <c:pt idx="17" formatCode="m/d/yyyy">
                  <c:v>43281</c:v>
                </c:pt>
                <c:pt idx="20" formatCode="m/d/yyyy">
                  <c:v>43373</c:v>
                </c:pt>
                <c:pt idx="23" formatCode="m/d/yyyy">
                  <c:v>43465</c:v>
                </c:pt>
                <c:pt idx="26" formatCode="m/d/yyyy">
                  <c:v>43555</c:v>
                </c:pt>
              </c:numCache>
            </c:numRef>
          </c:cat>
          <c:val>
            <c:numRef>
              <c:f>'22'!$J$13:$J$39</c:f>
              <c:numCache>
                <c:formatCode>0.0%</c:formatCode>
                <c:ptCount val="27"/>
                <c:pt idx="0">
                  <c:v>0.61799999999999999</c:v>
                </c:pt>
                <c:pt idx="1">
                  <c:v>0.61899999999999999</c:v>
                </c:pt>
                <c:pt idx="2">
                  <c:v>0.61199999999999999</c:v>
                </c:pt>
                <c:pt idx="3">
                  <c:v>0.61199999999999999</c:v>
                </c:pt>
                <c:pt idx="4">
                  <c:v>0.61799999999999999</c:v>
                </c:pt>
                <c:pt idx="5">
                  <c:v>0.59899999999999998</c:v>
                </c:pt>
                <c:pt idx="6">
                  <c:v>0.60099999999999998</c:v>
                </c:pt>
                <c:pt idx="7">
                  <c:v>0.59</c:v>
                </c:pt>
                <c:pt idx="8">
                  <c:v>0.59299999999999997</c:v>
                </c:pt>
                <c:pt idx="9">
                  <c:v>0.57599999999999996</c:v>
                </c:pt>
                <c:pt idx="10">
                  <c:v>0.57299999999999995</c:v>
                </c:pt>
                <c:pt idx="11">
                  <c:v>0.55700000000000005</c:v>
                </c:pt>
                <c:pt idx="12">
                  <c:v>0.59</c:v>
                </c:pt>
                <c:pt idx="13">
                  <c:v>0.58799999999999997</c:v>
                </c:pt>
                <c:pt idx="14">
                  <c:v>0.60599999999999998</c:v>
                </c:pt>
                <c:pt idx="15">
                  <c:v>0.60299999999999998</c:v>
                </c:pt>
                <c:pt idx="16">
                  <c:v>0.60099999999999998</c:v>
                </c:pt>
                <c:pt idx="17">
                  <c:v>0.59099999999999997</c:v>
                </c:pt>
                <c:pt idx="18">
                  <c:v>0.59099999999999997</c:v>
                </c:pt>
                <c:pt idx="19">
                  <c:v>0.58599999999999997</c:v>
                </c:pt>
                <c:pt idx="20">
                  <c:v>0.57399999999999995</c:v>
                </c:pt>
                <c:pt idx="21">
                  <c:v>0.56000000000000005</c:v>
                </c:pt>
                <c:pt idx="22">
                  <c:v>0.55400000000000005</c:v>
                </c:pt>
                <c:pt idx="23">
                  <c:v>0.55000000000000004</c:v>
                </c:pt>
                <c:pt idx="24">
                  <c:v>0.54500000000000004</c:v>
                </c:pt>
                <c:pt idx="25">
                  <c:v>0.51</c:v>
                </c:pt>
                <c:pt idx="26">
                  <c:v>0.50600000000000001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57-42F5-AFAC-6A4431C5BCBD}"/>
            </c:ext>
          </c:extLst>
        </c:ser>
        <c:ser>
          <c:idx val="5"/>
          <c:order val="3"/>
          <c:tx>
            <c:strRef>
              <c:f>'22'!$K$12</c:f>
              <c:strCache>
                <c:ptCount val="1"/>
                <c:pt idx="0">
                  <c:v>Russian</c:v>
                </c:pt>
              </c:strCache>
            </c:strRef>
          </c:tx>
          <c:spPr>
            <a:ln w="25400" cmpd="sng">
              <a:solidFill>
                <a:srgbClr val="7D0532"/>
              </a:solidFill>
              <a:prstDash val="solid"/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8.3674399850308473E-2"/>
                  <c:y val="-3.848484848484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057-42F5-AFAC-6A4431C5BC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'22'!$G$13:$G$39</c:f>
              <c:numCache>
                <c:formatCode>General</c:formatCode>
                <c:ptCount val="27"/>
                <c:pt idx="2" formatCode="m/d/yyyy">
                  <c:v>42825</c:v>
                </c:pt>
                <c:pt idx="5" formatCode="m/d/yyyy">
                  <c:v>42916</c:v>
                </c:pt>
                <c:pt idx="8" formatCode="m/d/yyyy">
                  <c:v>43008</c:v>
                </c:pt>
                <c:pt idx="11" formatCode="m/d/yyyy">
                  <c:v>43100</c:v>
                </c:pt>
                <c:pt idx="14" formatCode="m/d/yyyy">
                  <c:v>43190</c:v>
                </c:pt>
                <c:pt idx="17" formatCode="m/d/yyyy">
                  <c:v>43281</c:v>
                </c:pt>
                <c:pt idx="20" formatCode="m/d/yyyy">
                  <c:v>43373</c:v>
                </c:pt>
                <c:pt idx="23" formatCode="m/d/yyyy">
                  <c:v>43465</c:v>
                </c:pt>
                <c:pt idx="26" formatCode="m/d/yyyy">
                  <c:v>43555</c:v>
                </c:pt>
              </c:numCache>
            </c:numRef>
          </c:cat>
          <c:val>
            <c:numRef>
              <c:f>'22'!$K$13:$K$39</c:f>
              <c:numCache>
                <c:formatCode>0.0%</c:formatCode>
                <c:ptCount val="27"/>
                <c:pt idx="0">
                  <c:v>0.61599999999999999</c:v>
                </c:pt>
                <c:pt idx="1">
                  <c:v>0.64200000000000002</c:v>
                </c:pt>
                <c:pt idx="2">
                  <c:v>0.62</c:v>
                </c:pt>
                <c:pt idx="3">
                  <c:v>0.63600000000000001</c:v>
                </c:pt>
                <c:pt idx="4">
                  <c:v>0.64700000000000002</c:v>
                </c:pt>
                <c:pt idx="5">
                  <c:v>0.67</c:v>
                </c:pt>
                <c:pt idx="6">
                  <c:v>0.71199999999999997</c:v>
                </c:pt>
                <c:pt idx="7">
                  <c:v>0.70499999999999996</c:v>
                </c:pt>
                <c:pt idx="8">
                  <c:v>0.7</c:v>
                </c:pt>
                <c:pt idx="9">
                  <c:v>0.69499999999999995</c:v>
                </c:pt>
                <c:pt idx="10">
                  <c:v>0.69399999999999995</c:v>
                </c:pt>
                <c:pt idx="11">
                  <c:v>0.67800000000000005</c:v>
                </c:pt>
                <c:pt idx="12">
                  <c:v>0.70899999999999996</c:v>
                </c:pt>
                <c:pt idx="13">
                  <c:v>0.70799999999999996</c:v>
                </c:pt>
                <c:pt idx="14">
                  <c:v>0.71399999999999997</c:v>
                </c:pt>
                <c:pt idx="15">
                  <c:v>0.71799999999999997</c:v>
                </c:pt>
                <c:pt idx="16">
                  <c:v>0.72599999999999998</c:v>
                </c:pt>
                <c:pt idx="17">
                  <c:v>0.73499999999999999</c:v>
                </c:pt>
                <c:pt idx="18">
                  <c:v>0.73799999999999999</c:v>
                </c:pt>
                <c:pt idx="19">
                  <c:v>0.77600000000000002</c:v>
                </c:pt>
                <c:pt idx="20">
                  <c:v>0.77400000000000002</c:v>
                </c:pt>
                <c:pt idx="21">
                  <c:v>0.77</c:v>
                </c:pt>
                <c:pt idx="22">
                  <c:v>0.80500000000000005</c:v>
                </c:pt>
                <c:pt idx="23">
                  <c:v>0.82399999999999995</c:v>
                </c:pt>
                <c:pt idx="24">
                  <c:v>0.874</c:v>
                </c:pt>
                <c:pt idx="25">
                  <c:v>0.86699999999999999</c:v>
                </c:pt>
                <c:pt idx="26">
                  <c:v>0.86799999999999999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057-42F5-AFAC-6A4431C5BCBD}"/>
            </c:ext>
          </c:extLst>
        </c:ser>
        <c:ser>
          <c:idx val="6"/>
          <c:order val="4"/>
          <c:tx>
            <c:strRef>
              <c:f>'22'!$L$12</c:f>
              <c:strCache>
                <c:ptCount val="1"/>
                <c:pt idx="0">
                  <c:v>Other</c:v>
                </c:pt>
              </c:strCache>
            </c:strRef>
          </c:tx>
          <c:spPr>
            <a:ln w="25400" cmpd="sng">
              <a:solidFill>
                <a:srgbClr val="46AFE6"/>
              </a:solidFill>
              <a:prstDash val="solid"/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8.3674399850308473E-2"/>
                  <c:y val="-3.8484848484848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057-42F5-AFAC-6A4431C5BC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'22'!$G$13:$G$39</c:f>
              <c:numCache>
                <c:formatCode>General</c:formatCode>
                <c:ptCount val="27"/>
                <c:pt idx="2" formatCode="m/d/yyyy">
                  <c:v>42825</c:v>
                </c:pt>
                <c:pt idx="5" formatCode="m/d/yyyy">
                  <c:v>42916</c:v>
                </c:pt>
                <c:pt idx="8" formatCode="m/d/yyyy">
                  <c:v>43008</c:v>
                </c:pt>
                <c:pt idx="11" formatCode="m/d/yyyy">
                  <c:v>43100</c:v>
                </c:pt>
                <c:pt idx="14" formatCode="m/d/yyyy">
                  <c:v>43190</c:v>
                </c:pt>
                <c:pt idx="17" formatCode="m/d/yyyy">
                  <c:v>43281</c:v>
                </c:pt>
                <c:pt idx="20" formatCode="m/d/yyyy">
                  <c:v>43373</c:v>
                </c:pt>
                <c:pt idx="23" formatCode="m/d/yyyy">
                  <c:v>43465</c:v>
                </c:pt>
                <c:pt idx="26" formatCode="m/d/yyyy">
                  <c:v>43555</c:v>
                </c:pt>
              </c:numCache>
            </c:numRef>
          </c:cat>
          <c:val>
            <c:numRef>
              <c:f>'22'!$L$13:$L$39</c:f>
              <c:numCache>
                <c:formatCode>0.0%</c:formatCode>
                <c:ptCount val="27"/>
                <c:pt idx="0">
                  <c:v>0.35799999999999998</c:v>
                </c:pt>
                <c:pt idx="1">
                  <c:v>0.34599999999999997</c:v>
                </c:pt>
                <c:pt idx="2">
                  <c:v>0.33600000000000002</c:v>
                </c:pt>
                <c:pt idx="3">
                  <c:v>0.34</c:v>
                </c:pt>
                <c:pt idx="4">
                  <c:v>0.33500000000000002</c:v>
                </c:pt>
                <c:pt idx="5">
                  <c:v>0.34</c:v>
                </c:pt>
                <c:pt idx="6">
                  <c:v>0.33600000000000002</c:v>
                </c:pt>
                <c:pt idx="7">
                  <c:v>0.32600000000000001</c:v>
                </c:pt>
                <c:pt idx="8">
                  <c:v>0.32</c:v>
                </c:pt>
                <c:pt idx="9">
                  <c:v>0.315</c:v>
                </c:pt>
                <c:pt idx="10">
                  <c:v>0.29499999999999998</c:v>
                </c:pt>
                <c:pt idx="11">
                  <c:v>0.28399999999999997</c:v>
                </c:pt>
                <c:pt idx="12">
                  <c:v>0.307</c:v>
                </c:pt>
                <c:pt idx="13">
                  <c:v>0.29899999999999999</c:v>
                </c:pt>
                <c:pt idx="14">
                  <c:v>0.30199999999999999</c:v>
                </c:pt>
                <c:pt idx="15">
                  <c:v>0.30099999999999999</c:v>
                </c:pt>
                <c:pt idx="16">
                  <c:v>0.3</c:v>
                </c:pt>
                <c:pt idx="17">
                  <c:v>0.29499999999999998</c:v>
                </c:pt>
                <c:pt idx="18">
                  <c:v>0.28000000000000003</c:v>
                </c:pt>
                <c:pt idx="19">
                  <c:v>0.27800000000000002</c:v>
                </c:pt>
                <c:pt idx="20">
                  <c:v>0.27100000000000002</c:v>
                </c:pt>
                <c:pt idx="21">
                  <c:v>0.28699999999999998</c:v>
                </c:pt>
                <c:pt idx="22">
                  <c:v>0.26600000000000001</c:v>
                </c:pt>
                <c:pt idx="23">
                  <c:v>0.245</c:v>
                </c:pt>
                <c:pt idx="24">
                  <c:v>0.245</c:v>
                </c:pt>
                <c:pt idx="25">
                  <c:v>0.25</c:v>
                </c:pt>
                <c:pt idx="26">
                  <c:v>0.24399999999999999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057-42F5-AFAC-6A4431C5BCBD}"/>
            </c:ext>
          </c:extLst>
        </c:ser>
        <c:ser>
          <c:idx val="8"/>
          <c:order val="5"/>
          <c:tx>
            <c:strRef>
              <c:f>'22'!$M$12</c:f>
              <c:strCache>
                <c:ptCount val="1"/>
                <c:pt idx="0">
                  <c:v>Top-5 Foreign*</c:v>
                </c:pt>
              </c:strCache>
            </c:strRef>
          </c:tx>
          <c:spPr>
            <a:ln w="25400" cmpd="sng">
              <a:solidFill>
                <a:srgbClr val="46AFE6"/>
              </a:solidFill>
              <a:prstDash val="sysDash"/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8.3674399850308473E-2"/>
                  <c:y val="5.1313131313131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057-42F5-AFAC-6A4431C5BCB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'22'!$G$13:$G$39</c:f>
              <c:numCache>
                <c:formatCode>General</c:formatCode>
                <c:ptCount val="27"/>
                <c:pt idx="2" formatCode="m/d/yyyy">
                  <c:v>42825</c:v>
                </c:pt>
                <c:pt idx="5" formatCode="m/d/yyyy">
                  <c:v>42916</c:v>
                </c:pt>
                <c:pt idx="8" formatCode="m/d/yyyy">
                  <c:v>43008</c:v>
                </c:pt>
                <c:pt idx="11" formatCode="m/d/yyyy">
                  <c:v>43100</c:v>
                </c:pt>
                <c:pt idx="14" formatCode="m/d/yyyy">
                  <c:v>43190</c:v>
                </c:pt>
                <c:pt idx="17" formatCode="m/d/yyyy">
                  <c:v>43281</c:v>
                </c:pt>
                <c:pt idx="20" formatCode="m/d/yyyy">
                  <c:v>43373</c:v>
                </c:pt>
                <c:pt idx="23" formatCode="m/d/yyyy">
                  <c:v>43465</c:v>
                </c:pt>
                <c:pt idx="26" formatCode="m/d/yyyy">
                  <c:v>43555</c:v>
                </c:pt>
              </c:numCache>
            </c:numRef>
          </c:cat>
          <c:val>
            <c:numRef>
              <c:f>'22'!$M$13:$M$39</c:f>
              <c:numCache>
                <c:formatCode>0.0%</c:formatCode>
                <c:ptCount val="27"/>
                <c:pt idx="0">
                  <c:v>0.36899999999999999</c:v>
                </c:pt>
                <c:pt idx="1">
                  <c:v>0.36899999999999999</c:v>
                </c:pt>
                <c:pt idx="2">
                  <c:v>0.35399999999999998</c:v>
                </c:pt>
                <c:pt idx="3">
                  <c:v>0.34</c:v>
                </c:pt>
                <c:pt idx="4">
                  <c:v>0.34</c:v>
                </c:pt>
                <c:pt idx="5">
                  <c:v>0.32200000000000001</c:v>
                </c:pt>
                <c:pt idx="6">
                  <c:v>0.30199999999999999</c:v>
                </c:pt>
                <c:pt idx="7">
                  <c:v>0.28000000000000003</c:v>
                </c:pt>
                <c:pt idx="8">
                  <c:v>0.26300000000000001</c:v>
                </c:pt>
                <c:pt idx="9">
                  <c:v>0.25700000000000001</c:v>
                </c:pt>
                <c:pt idx="10">
                  <c:v>0.215</c:v>
                </c:pt>
                <c:pt idx="11">
                  <c:v>0.19700000000000001</c:v>
                </c:pt>
                <c:pt idx="12">
                  <c:v>0.23400000000000001</c:v>
                </c:pt>
                <c:pt idx="13">
                  <c:v>0.22700000000000001</c:v>
                </c:pt>
                <c:pt idx="14">
                  <c:v>0.221</c:v>
                </c:pt>
                <c:pt idx="15">
                  <c:v>0.22</c:v>
                </c:pt>
                <c:pt idx="16">
                  <c:v>0.219</c:v>
                </c:pt>
                <c:pt idx="17">
                  <c:v>0.216</c:v>
                </c:pt>
                <c:pt idx="18">
                  <c:v>0.2</c:v>
                </c:pt>
                <c:pt idx="19">
                  <c:v>0.191</c:v>
                </c:pt>
                <c:pt idx="20">
                  <c:v>0.18</c:v>
                </c:pt>
                <c:pt idx="21">
                  <c:v>0.17499999999999999</c:v>
                </c:pt>
                <c:pt idx="22">
                  <c:v>0.17399999999999999</c:v>
                </c:pt>
                <c:pt idx="23">
                  <c:v>0.13900000000000001</c:v>
                </c:pt>
                <c:pt idx="24">
                  <c:v>0.13600000000000001</c:v>
                </c:pt>
                <c:pt idx="25">
                  <c:v>0.155</c:v>
                </c:pt>
                <c:pt idx="26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057-42F5-AFAC-6A4431C5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236736"/>
        <c:axId val="123238272"/>
      </c:lineChart>
      <c:catAx>
        <c:axId val="123236736"/>
        <c:scaling>
          <c:orientation val="minMax"/>
        </c:scaling>
        <c:delete val="0"/>
        <c:axPos val="b"/>
        <c:numFmt formatCode="[$-409]mm\.yy;@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3238272"/>
        <c:crosses val="autoZero"/>
        <c:auto val="0"/>
        <c:lblAlgn val="ctr"/>
        <c:lblOffset val="100"/>
        <c:tickMarkSkip val="3"/>
        <c:noMultiLvlLbl val="0"/>
      </c:catAx>
      <c:valAx>
        <c:axId val="1232382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0%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3236736"/>
        <c:crosses val="autoZero"/>
        <c:crossBetween val="between"/>
        <c:majorUnit val="0.2"/>
      </c:valAx>
      <c:spPr>
        <a:noFill/>
        <a:ln w="9525">
          <a:noFill/>
        </a:ln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"/>
          <c:y val="0.77984880214441277"/>
          <c:w val="0.97379672723381039"/>
          <c:h val="0.19148936170212766"/>
        </c:manualLayout>
      </c:layout>
      <c:overlay val="0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 b="0" i="0" strike="noStrike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661417322834643E-2"/>
          <c:y val="4.1123048178299738E-2"/>
          <c:w val="0.91474841874273927"/>
          <c:h val="0.6204517361111111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'Debt Repayments'!$B$5</c:f>
              <c:strCache>
                <c:ptCount val="1"/>
                <c:pt idx="0">
                  <c:v>Eurobonds (principal)</c:v>
                </c:pt>
              </c:strCache>
            </c:strRef>
          </c:tx>
          <c:spPr>
            <a:solidFill>
              <a:srgbClr val="057D46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'Debt Repayments'!$E$2:$I$2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'Debt Repayments'!$E$5:$I$5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0.66133799999999998</c:v>
                </c:pt>
                <c:pt idx="3">
                  <c:v>1.3646849999999999</c:v>
                </c:pt>
                <c:pt idx="4">
                  <c:v>1.409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C-4B70-9E56-4600A613EE06}"/>
            </c:ext>
          </c:extLst>
        </c:ser>
        <c:ser>
          <c:idx val="7"/>
          <c:order val="1"/>
          <c:tx>
            <c:strRef>
              <c:f>'Debt Repayments'!$B$7</c:f>
              <c:strCache>
                <c:ptCount val="1"/>
                <c:pt idx="0">
                  <c:v>Eurobonds (%)</c:v>
                </c:pt>
              </c:strCache>
            </c:strRef>
          </c:tx>
          <c:spPr>
            <a:solidFill>
              <a:srgbClr val="91C864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'Debt Repayments'!$E$2:$I$2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'Debt Repayments'!$E$7:$I$7</c:f>
              <c:numCache>
                <c:formatCode>0.0</c:formatCode>
                <c:ptCount val="5"/>
                <c:pt idx="0">
                  <c:v>1.062478075</c:v>
                </c:pt>
                <c:pt idx="1">
                  <c:v>1.1615836575</c:v>
                </c:pt>
                <c:pt idx="2">
                  <c:v>1.3186136575</c:v>
                </c:pt>
                <c:pt idx="3">
                  <c:v>1.2719887125000002</c:v>
                </c:pt>
                <c:pt idx="4">
                  <c:v>1.2719887125000002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C-4B70-9E56-4600A613EE06}"/>
            </c:ext>
          </c:extLst>
        </c:ser>
        <c:ser>
          <c:idx val="2"/>
          <c:order val="2"/>
          <c:tx>
            <c:strRef>
              <c:f>'Debt Repayments'!$B$6</c:f>
              <c:strCache>
                <c:ptCount val="1"/>
                <c:pt idx="0">
                  <c:v>US AID Eurobonds (principal) </c:v>
                </c:pt>
              </c:strCache>
            </c:strRef>
          </c:tx>
          <c:spPr>
            <a:solidFill>
              <a:srgbClr val="7D0532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'Debt Repayments'!$E$2:$I$2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'Debt Repayments'!$E$6:$I$6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3C-4B70-9E56-4600A613EE06}"/>
            </c:ext>
          </c:extLst>
        </c:ser>
        <c:ser>
          <c:idx val="0"/>
          <c:order val="3"/>
          <c:tx>
            <c:strRef>
              <c:f>'Debt Repayments'!$B$15</c:f>
              <c:strCache>
                <c:ptCount val="1"/>
                <c:pt idx="0">
                  <c:v>IMF repayments (NBU, incl. %)</c:v>
                </c:pt>
              </c:strCache>
            </c:strRef>
          </c:tx>
          <c:spPr>
            <a:solidFill>
              <a:srgbClr val="DC4B64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'Debt Repayments'!$E$2:$I$2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'Debt Repayments'!$E$15:$I$15</c:f>
              <c:numCache>
                <c:formatCode>0.0</c:formatCode>
                <c:ptCount val="5"/>
                <c:pt idx="0">
                  <c:v>0.49415808200000005</c:v>
                </c:pt>
                <c:pt idx="1">
                  <c:v>0.94692471600000006</c:v>
                </c:pt>
                <c:pt idx="2">
                  <c:v>0.83831978369251503</c:v>
                </c:pt>
                <c:pt idx="3">
                  <c:v>0.88493444368052998</c:v>
                </c:pt>
                <c:pt idx="4">
                  <c:v>1.0953634530846601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3C-4B70-9E56-4600A613EE06}"/>
            </c:ext>
          </c:extLst>
        </c:ser>
        <c:ser>
          <c:idx val="6"/>
          <c:order val="4"/>
          <c:tx>
            <c:strRef>
              <c:f>'Debt Repayments'!$B$4</c:f>
              <c:strCache>
                <c:ptCount val="1"/>
                <c:pt idx="0">
                  <c:v>IMF repayments (MinFin, incl. %)</c:v>
                </c:pt>
              </c:strCache>
            </c:strRef>
          </c:tx>
          <c:spPr>
            <a:solidFill>
              <a:srgbClr val="005591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'Debt Repayments'!$E$2:$I$2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'Debt Repayments'!$E$4:$I$4</c:f>
              <c:numCache>
                <c:formatCode>0.0</c:formatCode>
                <c:ptCount val="5"/>
                <c:pt idx="0">
                  <c:v>0.70933633400000007</c:v>
                </c:pt>
                <c:pt idx="1">
                  <c:v>1.5212396247708819</c:v>
                </c:pt>
                <c:pt idx="2" formatCode="General">
                  <c:v>1.128527200898819</c:v>
                </c:pt>
                <c:pt idx="3" formatCode="General">
                  <c:v>0.53937445517496052</c:v>
                </c:pt>
                <c:pt idx="4" formatCode="General">
                  <c:v>0.51962735623638856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3C-4B70-9E56-4600A613EE06}"/>
            </c:ext>
          </c:extLst>
        </c:ser>
        <c:ser>
          <c:idx val="3"/>
          <c:order val="5"/>
          <c:tx>
            <c:strRef>
              <c:f>'Debt Repayments'!$B$9</c:f>
              <c:strCache>
                <c:ptCount val="1"/>
                <c:pt idx="0">
                  <c:v>Others (incl. %)</c:v>
                </c:pt>
              </c:strCache>
            </c:strRef>
          </c:tx>
          <c:spPr>
            <a:solidFill>
              <a:srgbClr val="46AFE6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'Debt Repayments'!$E$2:$I$2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'Debt Repayments'!$E$9:$I$9</c:f>
              <c:numCache>
                <c:formatCode>0.0</c:formatCode>
                <c:ptCount val="5"/>
                <c:pt idx="0">
                  <c:v>0.52414193802083342</c:v>
                </c:pt>
                <c:pt idx="1">
                  <c:v>0.66593100897976698</c:v>
                </c:pt>
                <c:pt idx="2" formatCode="General">
                  <c:v>0.91651384898052901</c:v>
                </c:pt>
                <c:pt idx="3" formatCode="General">
                  <c:v>1.7130375384099998</c:v>
                </c:pt>
                <c:pt idx="4" formatCode="General">
                  <c:v>1.7129400000000001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3C-4B70-9E56-4600A613E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7461888"/>
        <c:axId val="47463424"/>
      </c:barChart>
      <c:catAx>
        <c:axId val="47461888"/>
        <c:scaling>
          <c:orientation val="minMax"/>
        </c:scaling>
        <c:delete val="0"/>
        <c:axPos val="b"/>
        <c:numFmt formatCode="@" sourceLinked="0"/>
        <c:majorTickMark val="in"/>
        <c:minorTickMark val="none"/>
        <c:tickLblPos val="low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47463424"/>
        <c:crosses val="autoZero"/>
        <c:auto val="1"/>
        <c:lblAlgn val="ctr"/>
        <c:lblOffset val="100"/>
        <c:noMultiLvlLbl val="0"/>
      </c:catAx>
      <c:valAx>
        <c:axId val="47463424"/>
        <c:scaling>
          <c:orientation val="minMax"/>
          <c:max val="8"/>
          <c:min val="0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0" sourceLinked="0"/>
        <c:majorTickMark val="in"/>
        <c:minorTickMark val="none"/>
        <c:tickLblPos val="low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47461888"/>
        <c:crosses val="autoZero"/>
        <c:crossBetween val="between"/>
        <c:majorUnit val="1"/>
      </c:valAx>
      <c:spPr>
        <a:blipFill dpi="0" rotWithShape="1">
          <a:blip xmlns:r="http://schemas.openxmlformats.org/officeDocument/2006/relationships" r:embed="rId2"/>
          <a:srcRect/>
          <a:stretch>
            <a:fillRect l="40000"/>
          </a:stretch>
        </a:blipFill>
        <a:ln w="12700">
          <a:solidFill>
            <a:srgbClr val="505050"/>
          </a:solidFill>
          <a:round/>
        </a:ln>
        <a:effectLst/>
        <a:extLst/>
      </c:spPr>
    </c:plotArea>
    <c:legend>
      <c:legendPos val="b"/>
      <c:layout>
        <c:manualLayout>
          <c:xMode val="edge"/>
          <c:yMode val="edge"/>
          <c:x val="0"/>
          <c:y val="0.78813611111111115"/>
          <c:w val="1"/>
          <c:h val="0.21120555555555556"/>
        </c:manualLayout>
      </c:layout>
      <c:overlay val="0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9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txPr>
    <a:bodyPr/>
    <a:lstStyle/>
    <a:p>
      <a:pPr>
        <a:defRPr sz="1100" b="0" i="0" strike="noStrike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642688328632"/>
          <c:y val="5.6466236067356214E-2"/>
          <c:w val="0.84967699746404979"/>
          <c:h val="0.636971521272055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Фінансовий_рахунок!$B$2</c:f>
              <c:strCache>
                <c:ptCount val="1"/>
                <c:pt idx="0">
                  <c:v>FDI</c:v>
                </c:pt>
              </c:strCache>
            </c:strRef>
          </c:tx>
          <c:spPr>
            <a:solidFill>
              <a:srgbClr val="057D46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dLbls>
            <c:dLbl>
              <c:idx val="1"/>
              <c:layout>
                <c:manualLayout>
                  <c:x val="3.2786893710312045E-3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8B-40E4-95FD-BF64437D82E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Фінансовий_рахунок!$O$1:$T$1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Фінансовий_рахунок!$O$2:$T$2</c:f>
              <c:numCache>
                <c:formatCode>General</c:formatCode>
                <c:ptCount val="6"/>
                <c:pt idx="0">
                  <c:v>3.2679999999999998</c:v>
                </c:pt>
                <c:pt idx="1">
                  <c:v>2.593</c:v>
                </c:pt>
                <c:pt idx="2">
                  <c:v>2.36</c:v>
                </c:pt>
                <c:pt idx="3">
                  <c:v>2.8730000000000002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B-40E4-95FD-BF64437D82EF}"/>
            </c:ext>
          </c:extLst>
        </c:ser>
        <c:ser>
          <c:idx val="3"/>
          <c:order val="1"/>
          <c:tx>
            <c:strRef>
              <c:f>Фінансовий_рахунок!$B$4</c:f>
              <c:strCache>
                <c:ptCount val="1"/>
                <c:pt idx="0">
                  <c:v>Net private debt flows</c:v>
                </c:pt>
              </c:strCache>
            </c:strRef>
          </c:tx>
          <c:spPr>
            <a:solidFill>
              <a:srgbClr val="91C864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Фінансовий_рахунок!$O$1:$T$1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Фінансовий_рахунок!$O$4:$T$4</c:f>
              <c:numCache>
                <c:formatCode>General</c:formatCode>
                <c:ptCount val="6"/>
                <c:pt idx="0">
                  <c:v>-2.88590321719072</c:v>
                </c:pt>
                <c:pt idx="1">
                  <c:v>-0.73611579999999999</c:v>
                </c:pt>
                <c:pt idx="2">
                  <c:v>2.4926394822119602</c:v>
                </c:pt>
                <c:pt idx="3">
                  <c:v>1.647</c:v>
                </c:pt>
                <c:pt idx="4">
                  <c:v>2.145</c:v>
                </c:pt>
                <c:pt idx="5">
                  <c:v>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B-40E4-95FD-BF64437D82EF}"/>
            </c:ext>
          </c:extLst>
        </c:ser>
        <c:ser>
          <c:idx val="7"/>
          <c:order val="2"/>
          <c:tx>
            <c:strRef>
              <c:f>Фінансовий_рахунок!$B$3</c:f>
              <c:strCache>
                <c:ptCount val="1"/>
                <c:pt idx="0">
                  <c:v>Public sector</c:v>
                </c:pt>
              </c:strCache>
            </c:strRef>
          </c:tx>
          <c:spPr>
            <a:solidFill>
              <a:srgbClr val="7D0532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Фінансовий_рахунок!$O$1:$T$1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Фінансовий_рахунок!$O$3:$T$3</c:f>
              <c:numCache>
                <c:formatCode>General</c:formatCode>
                <c:ptCount val="6"/>
                <c:pt idx="0">
                  <c:v>-0.85199520000000006</c:v>
                </c:pt>
                <c:pt idx="1">
                  <c:v>1.9444000000000001</c:v>
                </c:pt>
                <c:pt idx="2">
                  <c:v>2.8049119696371001</c:v>
                </c:pt>
                <c:pt idx="3">
                  <c:v>1.401662</c:v>
                </c:pt>
                <c:pt idx="4">
                  <c:v>1.15886685851553</c:v>
                </c:pt>
                <c:pt idx="5">
                  <c:v>0.59899999999999998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B-40E4-95FD-BF64437D82EF}"/>
            </c:ext>
          </c:extLst>
        </c:ser>
        <c:ser>
          <c:idx val="4"/>
          <c:order val="3"/>
          <c:tx>
            <c:strRef>
              <c:f>Фінансовий_рахунок!$B$5</c:f>
              <c:strCache>
                <c:ptCount val="1"/>
                <c:pt idx="0">
                  <c:v>FX cash outside banks</c:v>
                </c:pt>
              </c:strCache>
            </c:strRef>
          </c:tx>
          <c:spPr>
            <a:solidFill>
              <a:srgbClr val="DC4B64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Фінансовий_рахунок!$O$1:$T$1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Фінансовий_рахунок!$O$5:$T$5</c:f>
              <c:numCache>
                <c:formatCode>General</c:formatCode>
                <c:ptCount val="6"/>
                <c:pt idx="0">
                  <c:v>2.722</c:v>
                </c:pt>
                <c:pt idx="1">
                  <c:v>-0.39300000000000002</c:v>
                </c:pt>
                <c:pt idx="2">
                  <c:v>-2.198</c:v>
                </c:pt>
                <c:pt idx="3">
                  <c:v>-1.1659999999999999</c:v>
                </c:pt>
                <c:pt idx="4">
                  <c:v>-0.42599999999999999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B-40E4-95FD-BF64437D82EF}"/>
            </c:ext>
          </c:extLst>
        </c:ser>
        <c:ser>
          <c:idx val="1"/>
          <c:order val="4"/>
          <c:tx>
            <c:strRef>
              <c:f>Фінансовий_рахунок!$B$6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005591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Фінансовий_рахунок!$O$1:$T$1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Фінансовий_рахунок!$O$6:$T$6</c:f>
              <c:numCache>
                <c:formatCode>General</c:formatCode>
                <c:ptCount val="6"/>
                <c:pt idx="0">
                  <c:v>0.34189841719072023</c:v>
                </c:pt>
                <c:pt idx="1">
                  <c:v>1.6041157999999995</c:v>
                </c:pt>
                <c:pt idx="2">
                  <c:v>1.8904485481509399</c:v>
                </c:pt>
                <c:pt idx="3">
                  <c:v>-0.17100000000000048</c:v>
                </c:pt>
                <c:pt idx="4">
                  <c:v>-0.24586685851553031</c:v>
                </c:pt>
                <c:pt idx="5">
                  <c:v>-0.27699999999999969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8B-40E4-95FD-BF64437D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9006976"/>
        <c:axId val="170825600"/>
      </c:barChart>
      <c:lineChart>
        <c:grouping val="standard"/>
        <c:varyColors val="0"/>
        <c:ser>
          <c:idx val="5"/>
          <c:order val="5"/>
          <c:tx>
            <c:strRef>
              <c:f>Фінансовий_рахунок!$B$7</c:f>
              <c:strCache>
                <c:ptCount val="1"/>
                <c:pt idx="0">
                  <c:v>FA balance (IR April)</c:v>
                </c:pt>
              </c:strCache>
            </c:strRef>
          </c:tx>
          <c:spPr>
            <a:ln w="25400" cmpd="sng">
              <a:solidFill>
                <a:srgbClr val="46AFE6"/>
              </a:solidFill>
              <a:prstDash val="solid"/>
            </a:ln>
          </c:spPr>
          <c:marker>
            <c:symbol val="none"/>
          </c:marker>
          <c:val>
            <c:numRef>
              <c:f>Фінансовий_рахунок!$O$7:$T$7</c:f>
              <c:numCache>
                <c:formatCode>General</c:formatCode>
                <c:ptCount val="6"/>
                <c:pt idx="0">
                  <c:v>2.5939999999999999</c:v>
                </c:pt>
                <c:pt idx="1">
                  <c:v>5.0123999999999995</c:v>
                </c:pt>
                <c:pt idx="2">
                  <c:v>7.35</c:v>
                </c:pt>
                <c:pt idx="3">
                  <c:v>4.5846619999999998</c:v>
                </c:pt>
                <c:pt idx="4">
                  <c:v>5.6319999999999997</c:v>
                </c:pt>
                <c:pt idx="5">
                  <c:v>5.9720000000000004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78B-40E4-95FD-BF64437D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06976"/>
        <c:axId val="170825600"/>
      </c:lineChart>
      <c:catAx>
        <c:axId val="169006976"/>
        <c:scaling>
          <c:orientation val="minMax"/>
        </c:scaling>
        <c:delete val="0"/>
        <c:axPos val="b"/>
        <c:numFmt formatCode="@" sourceLinked="0"/>
        <c:majorTickMark val="in"/>
        <c:minorTickMark val="none"/>
        <c:tickLblPos val="low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100">
                <a:latin typeface="Arial"/>
                <a:ea typeface="Arial"/>
                <a:cs typeface="Arial"/>
              </a:defRPr>
            </a:pPr>
            <a:endParaRPr lang="uk-UA"/>
          </a:p>
        </c:txPr>
        <c:crossAx val="170825600"/>
        <c:crosses val="autoZero"/>
        <c:auto val="1"/>
        <c:lblAlgn val="ctr"/>
        <c:lblOffset val="100"/>
        <c:noMultiLvlLbl val="0"/>
      </c:catAx>
      <c:valAx>
        <c:axId val="170825600"/>
        <c:scaling>
          <c:orientation val="minMax"/>
          <c:max val="10"/>
          <c:min val="-4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0" sourceLinked="0"/>
        <c:majorTickMark val="in"/>
        <c:minorTickMark val="none"/>
        <c:tickLblPos val="low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100">
                <a:latin typeface="Arial"/>
                <a:ea typeface="Arial"/>
                <a:cs typeface="Arial"/>
              </a:defRPr>
            </a:pPr>
            <a:endParaRPr lang="uk-UA"/>
          </a:p>
        </c:txPr>
        <c:crossAx val="169006976"/>
        <c:crosses val="autoZero"/>
        <c:crossBetween val="between"/>
        <c:majorUnit val="2"/>
      </c:valAx>
      <c:spPr>
        <a:blipFill dpi="0" rotWithShape="1">
          <a:blip xmlns:r="http://schemas.openxmlformats.org/officeDocument/2006/relationships" r:embed="rId1"/>
          <a:srcRect/>
          <a:stretch>
            <a:fillRect l="50000"/>
          </a:stretch>
        </a:blipFill>
        <a:ln w="12700">
          <a:solidFill>
            <a:srgbClr val="505050"/>
          </a:solidFill>
        </a:ln>
        <a:effectLst/>
        <a:extLst/>
      </c:spPr>
    </c:plotArea>
    <c:legend>
      <c:legendPos val="b"/>
      <c:layout>
        <c:manualLayout>
          <c:xMode val="edge"/>
          <c:yMode val="edge"/>
          <c:x val="0"/>
          <c:y val="0.780891703816605"/>
          <c:w val="1"/>
          <c:h val="0.219108296183395"/>
        </c:manualLayout>
      </c:layout>
      <c:overlay val="0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1100"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 b="0" i="0" strike="noStrike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xMode val="edge"/>
          <c:yMode val="edge"/>
          <c:x val="2.0796196293823071E-3"/>
          <c:y val="2.310231323280492E-2"/>
          <c:w val="0.96078426877462586"/>
          <c:h val="0.81435654145637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'1'!$J$11</c:f>
              <c:strCache>
                <c:ptCount val="1"/>
                <c:pt idx="0">
                  <c:v>State-owned</c:v>
                </c:pt>
              </c:strCache>
            </c:strRef>
          </c:tx>
          <c:spPr>
            <a:solidFill>
              <a:srgbClr val="057C48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'1'!$I$12:$I$16</c:f>
              <c:numCache>
                <c:formatCode>m/d/yyyy</c:formatCode>
                <c:ptCount val="5"/>
                <c:pt idx="0">
                  <c:v>42369</c:v>
                </c:pt>
                <c:pt idx="1">
                  <c:v>42735</c:v>
                </c:pt>
                <c:pt idx="2">
                  <c:v>43100</c:v>
                </c:pt>
                <c:pt idx="3">
                  <c:v>43465</c:v>
                </c:pt>
                <c:pt idx="4">
                  <c:v>43555</c:v>
                </c:pt>
              </c:numCache>
            </c:numRef>
          </c:cat>
          <c:val>
            <c:numRef>
              <c:f>'1'!$J$12:$J$16</c:f>
              <c:numCache>
                <c:formatCode>_-* #,##0_₴_-;\-* #,##0_₴_-;_-* "-"??_₴_-;_-@_-</c:formatCode>
                <c:ptCount val="5"/>
                <c:pt idx="0">
                  <c:v>464</c:v>
                </c:pt>
                <c:pt idx="1">
                  <c:v>541</c:v>
                </c:pt>
                <c:pt idx="2">
                  <c:v>601</c:v>
                </c:pt>
                <c:pt idx="3">
                  <c:v>616</c:v>
                </c:pt>
                <c:pt idx="4">
                  <c:v>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8-4E51-BC07-21F4C307D3C6}"/>
            </c:ext>
          </c:extLst>
        </c:ser>
        <c:ser>
          <c:idx val="3"/>
          <c:order val="1"/>
          <c:tx>
            <c:strRef>
              <c:f>'1'!$M$11</c:f>
              <c:strCache>
                <c:ptCount val="1"/>
                <c:pt idx="0">
                  <c:v>Privatbank</c:v>
                </c:pt>
              </c:strCache>
            </c:strRef>
          </c:tx>
          <c:spPr>
            <a:solidFill>
              <a:srgbClr val="91C864"/>
            </a:solidFill>
            <a:ln>
              <a:noFill/>
            </a:ln>
            <a:effectLst/>
            <a:extLst/>
          </c:spPr>
          <c:invertIfNegative val="0"/>
          <c:dPt>
            <c:idx val="1"/>
            <c:invertIfNegative val="0"/>
            <c:bubble3D val="0"/>
            <c:spPr>
              <a:solidFill>
                <a:srgbClr val="91C864"/>
              </a:solidFill>
              <a:ln w="25400">
                <a:noFill/>
              </a:ln>
              <a:effectLst/>
              <a:extLst/>
            </c:spPr>
            <c:extLst>
              <c:ext xmlns:c16="http://schemas.microsoft.com/office/drawing/2014/chart" uri="{C3380CC4-5D6E-409C-BE32-E72D297353CC}">
                <c16:uniqueId val="{00000002-6A18-4E51-BC07-21F4C307D3C6}"/>
              </c:ext>
            </c:extLst>
          </c:dPt>
          <c:dPt>
            <c:idx val="2"/>
            <c:invertIfNegative val="0"/>
            <c:bubble3D val="0"/>
            <c:spPr>
              <a:solidFill>
                <a:srgbClr val="91C864"/>
              </a:solidFill>
              <a:ln w="25400">
                <a:noFill/>
              </a:ln>
              <a:effectLst/>
              <a:extLst/>
            </c:spPr>
            <c:extLst>
              <c:ext xmlns:c16="http://schemas.microsoft.com/office/drawing/2014/chart" uri="{C3380CC4-5D6E-409C-BE32-E72D297353CC}">
                <c16:uniqueId val="{00000004-6A18-4E51-BC07-21F4C307D3C6}"/>
              </c:ext>
            </c:extLst>
          </c:dPt>
          <c:dPt>
            <c:idx val="3"/>
            <c:invertIfNegative val="0"/>
            <c:bubble3D val="0"/>
            <c:spPr>
              <a:solidFill>
                <a:srgbClr val="91C864"/>
              </a:solidFill>
              <a:ln w="25400">
                <a:noFill/>
              </a:ln>
              <a:effectLst/>
              <a:extLst/>
            </c:spPr>
            <c:extLst>
              <c:ext xmlns:c16="http://schemas.microsoft.com/office/drawing/2014/chart" uri="{C3380CC4-5D6E-409C-BE32-E72D297353CC}">
                <c16:uniqueId val="{00000006-6A18-4E51-BC07-21F4C307D3C6}"/>
              </c:ext>
            </c:extLst>
          </c:dPt>
          <c:dPt>
            <c:idx val="4"/>
            <c:invertIfNegative val="0"/>
            <c:bubble3D val="0"/>
            <c:spPr>
              <a:solidFill>
                <a:srgbClr val="91C864"/>
              </a:solidFill>
              <a:ln w="25400">
                <a:noFill/>
              </a:ln>
              <a:effectLst/>
              <a:extLst/>
            </c:spPr>
            <c:extLst>
              <c:ext xmlns:c16="http://schemas.microsoft.com/office/drawing/2014/chart" uri="{C3380CC4-5D6E-409C-BE32-E72D297353CC}">
                <c16:uniqueId val="{00000008-6A18-4E51-BC07-21F4C307D3C6}"/>
              </c:ext>
            </c:extLst>
          </c:dPt>
          <c:dPt>
            <c:idx val="5"/>
            <c:invertIfNegative val="0"/>
            <c:bubble3D val="0"/>
            <c:spPr>
              <a:solidFill>
                <a:srgbClr val="91C864"/>
              </a:solidFill>
              <a:ln w="25400">
                <a:noFill/>
              </a:ln>
              <a:effectLst/>
              <a:extLst/>
            </c:spPr>
            <c:extLst>
              <c:ext xmlns:c16="http://schemas.microsoft.com/office/drawing/2014/chart" uri="{C3380CC4-5D6E-409C-BE32-E72D297353CC}">
                <c16:uniqueId val="{0000000A-6A18-4E51-BC07-21F4C307D3C6}"/>
              </c:ext>
            </c:extLst>
          </c:dPt>
          <c:dPt>
            <c:idx val="6"/>
            <c:invertIfNegative val="0"/>
            <c:bubble3D val="0"/>
            <c:spPr>
              <a:solidFill>
                <a:srgbClr val="91C864"/>
              </a:solidFill>
              <a:ln w="25400">
                <a:noFill/>
              </a:ln>
              <a:effectLst/>
              <a:extLst/>
            </c:spPr>
            <c:extLst>
              <c:ext xmlns:c16="http://schemas.microsoft.com/office/drawing/2014/chart" uri="{C3380CC4-5D6E-409C-BE32-E72D297353CC}">
                <c16:uniqueId val="{0000000C-6A18-4E51-BC07-21F4C307D3C6}"/>
              </c:ext>
            </c:extLst>
          </c:dPt>
          <c:cat>
            <c:numRef>
              <c:f>'1'!$I$12:$I$16</c:f>
              <c:numCache>
                <c:formatCode>m/d/yyyy</c:formatCode>
                <c:ptCount val="5"/>
                <c:pt idx="0">
                  <c:v>42369</c:v>
                </c:pt>
                <c:pt idx="1">
                  <c:v>42735</c:v>
                </c:pt>
                <c:pt idx="2">
                  <c:v>43100</c:v>
                </c:pt>
                <c:pt idx="3">
                  <c:v>43465</c:v>
                </c:pt>
                <c:pt idx="4">
                  <c:v>43555</c:v>
                </c:pt>
              </c:numCache>
            </c:numRef>
          </c:cat>
          <c:val>
            <c:numRef>
              <c:f>'1'!$M$12:$M$16</c:f>
              <c:numCache>
                <c:formatCode>_-* #,##0_₴_-;\-* #,##0_₴_-;_-* "-"??_₴_-;_-@_-</c:formatCode>
                <c:ptCount val="5"/>
                <c:pt idx="0">
                  <c:v>294</c:v>
                </c:pt>
                <c:pt idx="1">
                  <c:v>394</c:v>
                </c:pt>
                <c:pt idx="2">
                  <c:v>492</c:v>
                </c:pt>
                <c:pt idx="3">
                  <c:v>525</c:v>
                </c:pt>
                <c:pt idx="4">
                  <c:v>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A18-4E51-BC07-21F4C307D3C6}"/>
            </c:ext>
          </c:extLst>
        </c:ser>
        <c:ser>
          <c:idx val="1"/>
          <c:order val="2"/>
          <c:tx>
            <c:strRef>
              <c:f>'1'!$K$11</c:f>
              <c:strCache>
                <c:ptCount val="1"/>
                <c:pt idx="0">
                  <c:v>Foreign</c:v>
                </c:pt>
              </c:strCache>
            </c:strRef>
          </c:tx>
          <c:spPr>
            <a:solidFill>
              <a:srgbClr val="DC4B64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'1'!$I$12:$I$16</c:f>
              <c:numCache>
                <c:formatCode>m/d/yyyy</c:formatCode>
                <c:ptCount val="5"/>
                <c:pt idx="0">
                  <c:v>42369</c:v>
                </c:pt>
                <c:pt idx="1">
                  <c:v>42735</c:v>
                </c:pt>
                <c:pt idx="2">
                  <c:v>43100</c:v>
                </c:pt>
                <c:pt idx="3">
                  <c:v>43465</c:v>
                </c:pt>
                <c:pt idx="4">
                  <c:v>43555</c:v>
                </c:pt>
              </c:numCache>
            </c:numRef>
          </c:cat>
          <c:val>
            <c:numRef>
              <c:f>'1'!$K$12:$K$16</c:f>
              <c:numCache>
                <c:formatCode>_-* #,##0_₴_-;\-* #,##0_₴_-;_-* "-"??_₴_-;_-@_-</c:formatCode>
                <c:ptCount val="5"/>
                <c:pt idx="0">
                  <c:v>591</c:v>
                </c:pt>
                <c:pt idx="1">
                  <c:v>604</c:v>
                </c:pt>
                <c:pt idx="2">
                  <c:v>547</c:v>
                </c:pt>
                <c:pt idx="3">
                  <c:v>545</c:v>
                </c:pt>
                <c:pt idx="4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A18-4E51-BC07-21F4C307D3C6}"/>
            </c:ext>
          </c:extLst>
        </c:ser>
        <c:ser>
          <c:idx val="2"/>
          <c:order val="3"/>
          <c:tx>
            <c:strRef>
              <c:f>'1'!$L$11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rgbClr val="46AFE6"/>
            </a:solidFill>
            <a:ln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  <a:round/>
                </a14:hiddenLine>
              </a:ext>
            </a:extLst>
          </c:spPr>
          <c:invertIfNegative val="0"/>
          <c:cat>
            <c:numRef>
              <c:f>'1'!$I$12:$I$16</c:f>
              <c:numCache>
                <c:formatCode>m/d/yyyy</c:formatCode>
                <c:ptCount val="5"/>
                <c:pt idx="0">
                  <c:v>42369</c:v>
                </c:pt>
                <c:pt idx="1">
                  <c:v>42735</c:v>
                </c:pt>
                <c:pt idx="2">
                  <c:v>43100</c:v>
                </c:pt>
                <c:pt idx="3">
                  <c:v>43465</c:v>
                </c:pt>
                <c:pt idx="4">
                  <c:v>43555</c:v>
                </c:pt>
              </c:numCache>
            </c:numRef>
          </c:cat>
          <c:val>
            <c:numRef>
              <c:f>'1'!$L$12:$L$16</c:f>
              <c:numCache>
                <c:formatCode>_-* #,##0_₴_-;\-* #,##0_₴_-;_-* "-"??_₴_-;_-@_-</c:formatCode>
                <c:ptCount val="5"/>
                <c:pt idx="0">
                  <c:v>222</c:v>
                </c:pt>
                <c:pt idx="1">
                  <c:v>197</c:v>
                </c:pt>
                <c:pt idx="2">
                  <c:v>208</c:v>
                </c:pt>
                <c:pt idx="3">
                  <c:v>226</c:v>
                </c:pt>
                <c:pt idx="4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A18-4E51-BC07-21F4C307D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2272000"/>
        <c:axId val="122286080"/>
      </c:barChart>
      <c:catAx>
        <c:axId val="122272000"/>
        <c:scaling>
          <c:orientation val="minMax"/>
        </c:scaling>
        <c:delete val="0"/>
        <c:axPos val="b"/>
        <c:numFmt formatCode="[$-409]mm\.yy;@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286080"/>
        <c:crossesAt val="0"/>
        <c:auto val="0"/>
        <c:lblAlgn val="ctr"/>
        <c:lblOffset val="100"/>
        <c:noMultiLvlLbl val="0"/>
      </c:catAx>
      <c:valAx>
        <c:axId val="122286080"/>
        <c:scaling>
          <c:orientation val="minMax"/>
          <c:max val="2000"/>
          <c:min val="0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#,##0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  <a:ex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272000"/>
        <c:crosses val="autoZero"/>
        <c:crossBetween val="between"/>
        <c:majorUnit val="200"/>
      </c:valAx>
      <c:spPr>
        <a:noFill/>
        <a:ln w="9525">
          <a:solidFill>
            <a:srgbClr val="505050"/>
          </a:solidFill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"/>
          <c:y val="0.84129040404040401"/>
          <c:w val="0.97742122580968438"/>
          <c:h val="0.13366325376981547"/>
        </c:manualLayout>
      </c:layout>
      <c:overlay val="0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900" b="0" i="0" strike="noStrike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xMode val="edge"/>
          <c:yMode val="edge"/>
          <c:x val="2.0987655953156872E-3"/>
          <c:y val="2.4096385542168676E-2"/>
          <c:w val="0.99790123440468437"/>
          <c:h val="0.8493975903614458"/>
        </c:manualLayout>
      </c:layout>
      <c:lineChart>
        <c:grouping val="standard"/>
        <c:varyColors val="0"/>
        <c:ser>
          <c:idx val="0"/>
          <c:order val="0"/>
          <c:tx>
            <c:strRef>
              <c:f>'46'!$I$9</c:f>
              <c:strCache>
                <c:ptCount val="1"/>
                <c:pt idx="0">
                  <c:v>Regulatory capital, UAH bn</c:v>
                </c:pt>
              </c:strCache>
            </c:strRef>
          </c:tx>
          <c:spPr>
            <a:ln>
              <a:solidFill>
                <a:srgbClr val="057D46"/>
              </a:solidFill>
            </a:ln>
          </c:spPr>
          <c:marker>
            <c:symbol val="none"/>
          </c:marker>
          <c:cat>
            <c:numRef>
              <c:f>'46'!$H$10:$H$37</c:f>
              <c:numCache>
                <c:formatCode>General</c:formatCode>
                <c:ptCount val="28"/>
                <c:pt idx="0" formatCode="m/d/yyyy">
                  <c:v>42735</c:v>
                </c:pt>
                <c:pt idx="3" formatCode="m/d/yyyy">
                  <c:v>42825</c:v>
                </c:pt>
                <c:pt idx="6" formatCode="m/d/yyyy">
                  <c:v>42916</c:v>
                </c:pt>
                <c:pt idx="9" formatCode="m/d/yyyy">
                  <c:v>43008</c:v>
                </c:pt>
                <c:pt idx="12" formatCode="m/d/yyyy">
                  <c:v>43100</c:v>
                </c:pt>
                <c:pt idx="15" formatCode="m/d/yyyy">
                  <c:v>43190</c:v>
                </c:pt>
                <c:pt idx="18" formatCode="m/d/yyyy">
                  <c:v>43281</c:v>
                </c:pt>
                <c:pt idx="21" formatCode="m/d/yyyy">
                  <c:v>43373</c:v>
                </c:pt>
                <c:pt idx="24" formatCode="m/d/yyyy">
                  <c:v>43465</c:v>
                </c:pt>
                <c:pt idx="27" formatCode="m/d/yyyy">
                  <c:v>43555</c:v>
                </c:pt>
              </c:numCache>
            </c:numRef>
          </c:cat>
          <c:val>
            <c:numRef>
              <c:f>'46'!$I$10:$I$37</c:f>
              <c:numCache>
                <c:formatCode>0.0</c:formatCode>
                <c:ptCount val="28"/>
                <c:pt idx="0">
                  <c:v>109.5</c:v>
                </c:pt>
                <c:pt idx="1">
                  <c:v>112.1</c:v>
                </c:pt>
                <c:pt idx="2">
                  <c:v>107.8</c:v>
                </c:pt>
                <c:pt idx="3">
                  <c:v>103.3</c:v>
                </c:pt>
                <c:pt idx="4">
                  <c:v>100.7</c:v>
                </c:pt>
                <c:pt idx="5">
                  <c:v>101.5</c:v>
                </c:pt>
                <c:pt idx="6">
                  <c:v>106.8</c:v>
                </c:pt>
                <c:pt idx="7">
                  <c:v>116.1</c:v>
                </c:pt>
                <c:pt idx="8">
                  <c:v>117.8</c:v>
                </c:pt>
                <c:pt idx="9">
                  <c:v>119.3</c:v>
                </c:pt>
                <c:pt idx="10">
                  <c:v>117.6</c:v>
                </c:pt>
                <c:pt idx="11">
                  <c:v>119</c:v>
                </c:pt>
                <c:pt idx="12">
                  <c:v>123.4</c:v>
                </c:pt>
                <c:pt idx="13">
                  <c:v>126.9</c:v>
                </c:pt>
                <c:pt idx="14">
                  <c:v>129.6</c:v>
                </c:pt>
                <c:pt idx="15">
                  <c:v>127</c:v>
                </c:pt>
                <c:pt idx="16">
                  <c:v>130.9</c:v>
                </c:pt>
                <c:pt idx="17">
                  <c:v>126.3</c:v>
                </c:pt>
                <c:pt idx="18">
                  <c:v>128.69999999999999</c:v>
                </c:pt>
                <c:pt idx="19">
                  <c:v>132.6</c:v>
                </c:pt>
                <c:pt idx="20">
                  <c:v>133.9</c:v>
                </c:pt>
                <c:pt idx="21">
                  <c:v>132.69999999999999</c:v>
                </c:pt>
                <c:pt idx="22">
                  <c:v>134.9</c:v>
                </c:pt>
                <c:pt idx="23">
                  <c:v>134.5</c:v>
                </c:pt>
                <c:pt idx="24">
                  <c:v>136.30000000000001</c:v>
                </c:pt>
                <c:pt idx="25">
                  <c:v>135.19999999999999</c:v>
                </c:pt>
                <c:pt idx="26">
                  <c:v>136.5</c:v>
                </c:pt>
                <c:pt idx="27">
                  <c:v>137.4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9E-4F17-8398-C2F9A8CE4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45440"/>
        <c:axId val="122847232"/>
      </c:lineChart>
      <c:lineChart>
        <c:grouping val="standard"/>
        <c:varyColors val="0"/>
        <c:ser>
          <c:idx val="1"/>
          <c:order val="1"/>
          <c:tx>
            <c:strRef>
              <c:f>'46'!$J$9</c:f>
              <c:strCache>
                <c:ptCount val="1"/>
                <c:pt idx="0">
                  <c:v>Tier2 capital ratio (r.h.s.)</c:v>
                </c:pt>
              </c:strCache>
            </c:strRef>
          </c:tx>
          <c:spPr>
            <a:ln>
              <a:solidFill>
                <a:srgbClr val="91C864"/>
              </a:solidFill>
            </a:ln>
          </c:spPr>
          <c:marker>
            <c:symbol val="none"/>
          </c:marker>
          <c:cat>
            <c:numRef>
              <c:f>'46'!$H$10:$H$37</c:f>
              <c:numCache>
                <c:formatCode>General</c:formatCode>
                <c:ptCount val="28"/>
                <c:pt idx="0" formatCode="m/d/yyyy">
                  <c:v>42735</c:v>
                </c:pt>
                <c:pt idx="3" formatCode="m/d/yyyy">
                  <c:v>42825</c:v>
                </c:pt>
                <c:pt idx="6" formatCode="m/d/yyyy">
                  <c:v>42916</c:v>
                </c:pt>
                <c:pt idx="9" formatCode="m/d/yyyy">
                  <c:v>43008</c:v>
                </c:pt>
                <c:pt idx="12" formatCode="m/d/yyyy">
                  <c:v>43100</c:v>
                </c:pt>
                <c:pt idx="15" formatCode="m/d/yyyy">
                  <c:v>43190</c:v>
                </c:pt>
                <c:pt idx="18" formatCode="m/d/yyyy">
                  <c:v>43281</c:v>
                </c:pt>
                <c:pt idx="21" formatCode="m/d/yyyy">
                  <c:v>43373</c:v>
                </c:pt>
                <c:pt idx="24" formatCode="m/d/yyyy">
                  <c:v>43465</c:v>
                </c:pt>
                <c:pt idx="27" formatCode="m/d/yyyy">
                  <c:v>43555</c:v>
                </c:pt>
              </c:numCache>
            </c:numRef>
          </c:cat>
          <c:val>
            <c:numRef>
              <c:f>'46'!$J$10:$J$37</c:f>
              <c:numCache>
                <c:formatCode>0.0%</c:formatCode>
                <c:ptCount val="28"/>
                <c:pt idx="0">
                  <c:v>0.13200000000000001</c:v>
                </c:pt>
                <c:pt idx="1">
                  <c:v>0.14199999999999999</c:v>
                </c:pt>
                <c:pt idx="2">
                  <c:v>0.15</c:v>
                </c:pt>
                <c:pt idx="3">
                  <c:v>0.14799999999999999</c:v>
                </c:pt>
                <c:pt idx="4">
                  <c:v>0.14599999999999999</c:v>
                </c:pt>
                <c:pt idx="5">
                  <c:v>0.14699999999999999</c:v>
                </c:pt>
                <c:pt idx="6">
                  <c:v>0.14799999999999999</c:v>
                </c:pt>
                <c:pt idx="7">
                  <c:v>0.16600000000000001</c:v>
                </c:pt>
                <c:pt idx="8">
                  <c:v>0.16800000000000001</c:v>
                </c:pt>
                <c:pt idx="9">
                  <c:v>0.16600000000000001</c:v>
                </c:pt>
                <c:pt idx="10">
                  <c:v>0.16400000000000001</c:v>
                </c:pt>
                <c:pt idx="11">
                  <c:v>0.16800000000000001</c:v>
                </c:pt>
                <c:pt idx="12">
                  <c:v>0.17399999999999999</c:v>
                </c:pt>
                <c:pt idx="13">
                  <c:v>0.17599999999999999</c:v>
                </c:pt>
                <c:pt idx="14">
                  <c:v>0.182</c:v>
                </c:pt>
                <c:pt idx="15">
                  <c:v>0.17799999999999999</c:v>
                </c:pt>
                <c:pt idx="16">
                  <c:v>0.184</c:v>
                </c:pt>
                <c:pt idx="17">
                  <c:v>0.17699999999999999</c:v>
                </c:pt>
                <c:pt idx="18">
                  <c:v>0.17799999999999999</c:v>
                </c:pt>
                <c:pt idx="19">
                  <c:v>0.17899999999999999</c:v>
                </c:pt>
                <c:pt idx="20">
                  <c:v>0.17599999999999999</c:v>
                </c:pt>
                <c:pt idx="21">
                  <c:v>0.17199999999999999</c:v>
                </c:pt>
                <c:pt idx="22">
                  <c:v>0.17499999999999999</c:v>
                </c:pt>
                <c:pt idx="23">
                  <c:v>0.17499999999999999</c:v>
                </c:pt>
                <c:pt idx="24">
                  <c:v>0.17699999999999999</c:v>
                </c:pt>
                <c:pt idx="25">
                  <c:v>0.18099999999999999</c:v>
                </c:pt>
                <c:pt idx="26">
                  <c:v>0.185</c:v>
                </c:pt>
                <c:pt idx="27">
                  <c:v>0.183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9E-4F17-8398-C2F9A8CE4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50304"/>
        <c:axId val="122848768"/>
      </c:lineChart>
      <c:catAx>
        <c:axId val="122845440"/>
        <c:scaling>
          <c:orientation val="minMax"/>
          <c:max val="28"/>
          <c:min val="1"/>
        </c:scaling>
        <c:delete val="0"/>
        <c:axPos val="b"/>
        <c:numFmt formatCode="[$-409]mm\.yy;@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750">
                <a:latin typeface="Arial"/>
                <a:ea typeface="Arial"/>
                <a:cs typeface="Arial"/>
              </a:defRPr>
            </a:pPr>
            <a:endParaRPr lang="uk-UA"/>
          </a:p>
        </c:txPr>
        <c:crossAx val="122847232"/>
        <c:crosses val="autoZero"/>
        <c:auto val="0"/>
        <c:lblAlgn val="ctr"/>
        <c:lblOffset val="100"/>
        <c:tickLblSkip val="3"/>
        <c:tickMarkSkip val="3"/>
        <c:noMultiLvlLbl val="0"/>
      </c:catAx>
      <c:valAx>
        <c:axId val="122847232"/>
        <c:scaling>
          <c:orientation val="minMax"/>
          <c:max val="200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0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uk-UA"/>
          </a:p>
        </c:txPr>
        <c:crossAx val="122845440"/>
        <c:crosses val="autoZero"/>
        <c:crossBetween val="midCat"/>
        <c:majorUnit val="50"/>
      </c:valAx>
      <c:valAx>
        <c:axId val="122848768"/>
        <c:scaling>
          <c:orientation val="minMax"/>
        </c:scaling>
        <c:delete val="0"/>
        <c:axPos val="r"/>
        <c:numFmt formatCode="0%" sourceLinked="0"/>
        <c:majorTickMark val="in"/>
        <c:minorTickMark val="none"/>
        <c:tickLblPos val="high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endParaRPr lang="uk-UA"/>
          </a:p>
        </c:txPr>
        <c:crossAx val="122850304"/>
        <c:crosses val="max"/>
        <c:crossBetween val="between"/>
        <c:majorUnit val="5.000000000000001E-2"/>
      </c:valAx>
      <c:dateAx>
        <c:axId val="122850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2848768"/>
        <c:crosses val="autoZero"/>
        <c:auto val="1"/>
        <c:lblOffset val="100"/>
        <c:baseTimeUnit val="months"/>
      </c:dateAx>
      <c:spPr>
        <a:noFill/>
        <a:ln w="9525">
          <a:solidFill>
            <a:srgbClr val="505050"/>
          </a:solidFill>
        </a:ln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"/>
          <c:y val="0.8855421686746987"/>
          <c:w val="1"/>
          <c:h val="7.2289156626506021E-2"/>
        </c:manualLayout>
      </c:layout>
      <c:overlay val="0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1000"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750" b="0" i="0" strike="noStrike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xMode val="edge"/>
          <c:yMode val="edge"/>
          <c:x val="2.0824280783452074E-3"/>
          <c:y val="2.103146066392347E-2"/>
          <c:w val="0.96208177219548585"/>
          <c:h val="0.74135898840330228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'42'!$J$9</c:f>
              <c:strCache>
                <c:ptCount val="1"/>
                <c:pt idx="0">
                  <c:v>of other solvent banks, UAH bn</c:v>
                </c:pt>
              </c:strCache>
            </c:strRef>
          </c:tx>
          <c:spPr>
            <a:solidFill>
              <a:srgbClr val="057D46"/>
            </a:solidFill>
          </c:spPr>
          <c:invertIfNegative val="0"/>
          <c:dLbls>
            <c:dLbl>
              <c:idx val="0"/>
              <c:layout>
                <c:manualLayout>
                  <c:x val="-4.1697187147154069E-3"/>
                  <c:y val="6.027908742840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BA-4FA5-9EB4-6C6A7C8B852C}"/>
                </c:ext>
              </c:extLst>
            </c:dLbl>
            <c:dLbl>
              <c:idx val="1"/>
              <c:layout>
                <c:manualLayout>
                  <c:x val="-4.1697187147153973E-3"/>
                  <c:y val="4.0186058285605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BA-4FA5-9EB4-6C6A7C8B852C}"/>
                </c:ext>
              </c:extLst>
            </c:dLbl>
            <c:dLbl>
              <c:idx val="2"/>
              <c:layout>
                <c:manualLayout>
                  <c:x val="0"/>
                  <c:y val="6.027908742840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BA-4FA5-9EB4-6C6A7C8B852C}"/>
                </c:ext>
              </c:extLst>
            </c:dLbl>
            <c:dLbl>
              <c:idx val="3"/>
              <c:layout>
                <c:manualLayout>
                  <c:x val="-3.8221980007983145E-17"/>
                  <c:y val="5.358141104747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BA-4FA5-9EB4-6C6A7C8B852C}"/>
                </c:ext>
              </c:extLst>
            </c:dLbl>
            <c:dLbl>
              <c:idx val="4"/>
              <c:layout>
                <c:manualLayout>
                  <c:x val="0"/>
                  <c:y val="6.69767638093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FBA-4FA5-9EB4-6C6A7C8B852C}"/>
                </c:ext>
              </c:extLst>
            </c:dLbl>
            <c:dLbl>
              <c:idx val="5"/>
              <c:layout>
                <c:manualLayout>
                  <c:x val="7.6443960015966291E-17"/>
                  <c:y val="-6.027908742840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BA-4FA5-9EB4-6C6A7C8B852C}"/>
                </c:ext>
              </c:extLst>
            </c:dLbl>
            <c:dLbl>
              <c:idx val="6"/>
              <c:layout>
                <c:manualLayout>
                  <c:x val="-4.1697187147153973E-3"/>
                  <c:y val="-6.69767638093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BA-4FA5-9EB4-6C6A7C8B852C}"/>
                </c:ext>
              </c:extLst>
            </c:dLbl>
            <c:dLbl>
              <c:idx val="7"/>
              <c:layout>
                <c:manualLayout>
                  <c:x val="0"/>
                  <c:y val="6.027908742840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BA-4FA5-9EB4-6C6A7C8B852C}"/>
                </c:ext>
              </c:extLst>
            </c:dLbl>
            <c:dLbl>
              <c:idx val="8"/>
              <c:layout>
                <c:manualLayout>
                  <c:x val="0"/>
                  <c:y val="6.027908742840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FBA-4FA5-9EB4-6C6A7C8B852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'42'!$H$11:$H$19</c:f>
              <c:strCache>
                <c:ptCount val="9"/>
                <c:pt idx="0">
                  <c:v>I.17</c:v>
                </c:pt>
                <c:pt idx="1">
                  <c:v>II.17</c:v>
                </c:pt>
                <c:pt idx="2">
                  <c:v>III.17</c:v>
                </c:pt>
                <c:pt idx="3">
                  <c:v>IV.17</c:v>
                </c:pt>
                <c:pt idx="4">
                  <c:v>I.18</c:v>
                </c:pt>
                <c:pt idx="5">
                  <c:v>II.18</c:v>
                </c:pt>
                <c:pt idx="6">
                  <c:v>III.18</c:v>
                </c:pt>
                <c:pt idx="7">
                  <c:v>IV.18</c:v>
                </c:pt>
                <c:pt idx="8">
                  <c:v>I.19</c:v>
                </c:pt>
              </c:strCache>
            </c:strRef>
          </c:cat>
          <c:val>
            <c:numRef>
              <c:f>'42'!$J$11:$J$19</c:f>
              <c:numCache>
                <c:formatCode>0.00</c:formatCode>
                <c:ptCount val="9"/>
                <c:pt idx="0">
                  <c:v>2.5</c:v>
                </c:pt>
                <c:pt idx="1">
                  <c:v>-1.5</c:v>
                </c:pt>
                <c:pt idx="2">
                  <c:v>1.9</c:v>
                </c:pt>
                <c:pt idx="3">
                  <c:v>-2.6</c:v>
                </c:pt>
                <c:pt idx="4">
                  <c:v>5</c:v>
                </c:pt>
                <c:pt idx="5">
                  <c:v>-3.7</c:v>
                </c:pt>
                <c:pt idx="6">
                  <c:v>4.5</c:v>
                </c:pt>
                <c:pt idx="7">
                  <c:v>3.7</c:v>
                </c:pt>
                <c:pt idx="8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BA-4FA5-9EB4-6C6A7C8B852C}"/>
            </c:ext>
          </c:extLst>
        </c:ser>
        <c:ser>
          <c:idx val="2"/>
          <c:order val="2"/>
          <c:tx>
            <c:strRef>
              <c:f>'42'!$I$9</c:f>
              <c:strCache>
                <c:ptCount val="1"/>
                <c:pt idx="0">
                  <c:v>of Privatbank, UAH bn</c:v>
                </c:pt>
              </c:strCache>
            </c:strRef>
          </c:tx>
          <c:spPr>
            <a:solidFill>
              <a:srgbClr val="91C864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6.29924374268265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FBA-4FA5-9EB4-6C6A7C8B852C}"/>
                </c:ext>
              </c:extLst>
            </c:dLbl>
            <c:dLbl>
              <c:idx val="3"/>
              <c:layout>
                <c:manualLayout>
                  <c:x val="4.1697187147153973E-3"/>
                  <c:y val="-1.20716387684713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FBA-4FA5-9EB4-6C6A7C8B852C}"/>
                </c:ext>
              </c:extLst>
            </c:dLbl>
            <c:dLbl>
              <c:idx val="4"/>
              <c:layout>
                <c:manualLayout>
                  <c:x val="0"/>
                  <c:y val="-4.95965572888649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FBA-4FA5-9EB4-6C6A7C8B852C}"/>
                </c:ext>
              </c:extLst>
            </c:dLbl>
            <c:dLbl>
              <c:idx val="5"/>
              <c:layout>
                <c:manualLayout>
                  <c:x val="-7.6443960015966291E-17"/>
                  <c:y val="-6.5459502789819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FBA-4FA5-9EB4-6C6A7C8B852C}"/>
                </c:ext>
              </c:extLst>
            </c:dLbl>
            <c:dLbl>
              <c:idx val="7"/>
              <c:layout>
                <c:manualLayout>
                  <c:x val="0"/>
                  <c:y val="-7.85932770095666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FBA-4FA5-9EB4-6C6A7C8B852C}"/>
                </c:ext>
              </c:extLst>
            </c:dLbl>
            <c:dLbl>
              <c:idx val="8"/>
              <c:layout>
                <c:manualLayout>
                  <c:x val="0"/>
                  <c:y val="-7.78892299254290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FBA-4FA5-9EB4-6C6A7C8B852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'42'!$H$11:$H$19</c:f>
              <c:strCache>
                <c:ptCount val="9"/>
                <c:pt idx="0">
                  <c:v>I.17</c:v>
                </c:pt>
                <c:pt idx="1">
                  <c:v>II.17</c:v>
                </c:pt>
                <c:pt idx="2">
                  <c:v>III.17</c:v>
                </c:pt>
                <c:pt idx="3">
                  <c:v>IV.17</c:v>
                </c:pt>
                <c:pt idx="4">
                  <c:v>I.18</c:v>
                </c:pt>
                <c:pt idx="5">
                  <c:v>II.18</c:v>
                </c:pt>
                <c:pt idx="6">
                  <c:v>III.18</c:v>
                </c:pt>
                <c:pt idx="7">
                  <c:v>IV.18</c:v>
                </c:pt>
                <c:pt idx="8">
                  <c:v>I.19</c:v>
                </c:pt>
              </c:strCache>
            </c:strRef>
          </c:cat>
          <c:val>
            <c:numRef>
              <c:f>'42'!$I$11:$I$19</c:f>
              <c:numCache>
                <c:formatCode>0.00</c:formatCode>
                <c:ptCount val="9"/>
                <c:pt idx="0">
                  <c:v>0.7</c:v>
                </c:pt>
                <c:pt idx="1">
                  <c:v>-3.7</c:v>
                </c:pt>
                <c:pt idx="2">
                  <c:v>1.3</c:v>
                </c:pt>
                <c:pt idx="3">
                  <c:v>-23.9</c:v>
                </c:pt>
                <c:pt idx="4">
                  <c:v>3.7</c:v>
                </c:pt>
                <c:pt idx="5">
                  <c:v>3.3</c:v>
                </c:pt>
                <c:pt idx="6">
                  <c:v>-1.8</c:v>
                </c:pt>
                <c:pt idx="7">
                  <c:v>6.6</c:v>
                </c:pt>
                <c:pt idx="8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FBA-4FA5-9EB4-6C6A7C8B8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2912768"/>
        <c:axId val="122914304"/>
      </c:barChart>
      <c:lineChart>
        <c:grouping val="standard"/>
        <c:varyColors val="0"/>
        <c:ser>
          <c:idx val="1"/>
          <c:order val="0"/>
          <c:tx>
            <c:strRef>
              <c:f>'42'!$K$9</c:f>
              <c:strCache>
                <c:ptCount val="1"/>
                <c:pt idx="0">
                  <c:v>ROE (п. ш.)</c:v>
                </c:pt>
              </c:strCache>
            </c:strRef>
          </c:tx>
          <c:spPr>
            <a:ln>
              <a:solidFill>
                <a:srgbClr val="7D0532"/>
              </a:solidFill>
            </a:ln>
          </c:spPr>
          <c:marker>
            <c:symbol val="none"/>
          </c:marker>
          <c:dPt>
            <c:idx val="4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DFBA-4FA5-9EB4-6C6A7C8B852C}"/>
              </c:ext>
            </c:extLst>
          </c:dPt>
          <c:dPt>
            <c:idx val="8"/>
            <c:marker>
              <c:symbol val="diamond"/>
              <c:size val="6"/>
              <c:spPr>
                <a:solidFill>
                  <a:srgbClr val="7D0532"/>
                </a:solidFill>
                <a:ln>
                  <a:solidFill>
                    <a:srgbClr val="7D0532"/>
                  </a:solidFill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DFBA-4FA5-9EB4-6C6A7C8B852C}"/>
              </c:ext>
            </c:extLst>
          </c:dPt>
          <c:cat>
            <c:strRef>
              <c:f>'42'!$H$11:$H$19</c:f>
              <c:strCache>
                <c:ptCount val="9"/>
                <c:pt idx="0">
                  <c:v>I.17</c:v>
                </c:pt>
                <c:pt idx="1">
                  <c:v>II.17</c:v>
                </c:pt>
                <c:pt idx="2">
                  <c:v>III.17</c:v>
                </c:pt>
                <c:pt idx="3">
                  <c:v>IV.17</c:v>
                </c:pt>
                <c:pt idx="4">
                  <c:v>I.18</c:v>
                </c:pt>
                <c:pt idx="5">
                  <c:v>II.18</c:v>
                </c:pt>
                <c:pt idx="6">
                  <c:v>III.18</c:v>
                </c:pt>
                <c:pt idx="7">
                  <c:v>IV.18</c:v>
                </c:pt>
                <c:pt idx="8">
                  <c:v>I.19</c:v>
                </c:pt>
              </c:strCache>
            </c:strRef>
          </c:cat>
          <c:val>
            <c:numRef>
              <c:f>'42'!$K$11:$K$19</c:f>
              <c:numCache>
                <c:formatCode>0.00</c:formatCode>
                <c:ptCount val="9"/>
                <c:pt idx="0">
                  <c:v>1.4999999999999999E-2</c:v>
                </c:pt>
                <c:pt idx="1">
                  <c:v>-2.3E-2</c:v>
                </c:pt>
                <c:pt idx="2">
                  <c:v>1.2999999999999999E-2</c:v>
                </c:pt>
                <c:pt idx="3">
                  <c:v>-0.16</c:v>
                </c:pt>
                <c:pt idx="4">
                  <c:v>0.223</c:v>
                </c:pt>
                <c:pt idx="5">
                  <c:v>0.106</c:v>
                </c:pt>
                <c:pt idx="6">
                  <c:v>9.5000000000000001E-2</c:v>
                </c:pt>
                <c:pt idx="7">
                  <c:v>0.13900000000000001</c:v>
                </c:pt>
                <c:pt idx="8">
                  <c:v>0.31900000000000001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FBA-4FA5-9EB4-6C6A7C8B8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929920"/>
        <c:axId val="122915840"/>
      </c:lineChart>
      <c:catAx>
        <c:axId val="122912768"/>
        <c:scaling>
          <c:orientation val="minMax"/>
        </c:scaling>
        <c:delete val="0"/>
        <c:axPos val="b"/>
        <c:numFmt formatCode="[$-409]mm\.yy;@" sourceLinked="0"/>
        <c:majorTickMark val="in"/>
        <c:minorTickMark val="none"/>
        <c:tickLblPos val="low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914304"/>
        <c:crosses val="autoZero"/>
        <c:auto val="0"/>
        <c:lblAlgn val="ctr"/>
        <c:lblOffset val="100"/>
        <c:noMultiLvlLbl val="0"/>
      </c:catAx>
      <c:valAx>
        <c:axId val="122914304"/>
        <c:scaling>
          <c:orientation val="minMax"/>
          <c:max val="20"/>
          <c:min val="-30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  <a:ex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912768"/>
        <c:crosses val="autoZero"/>
        <c:crossBetween val="between"/>
        <c:majorUnit val="10"/>
      </c:valAx>
      <c:valAx>
        <c:axId val="122915840"/>
        <c:scaling>
          <c:orientation val="minMax"/>
          <c:max val="0.5"/>
          <c:min val="-0.75000000000000011"/>
        </c:scaling>
        <c:delete val="0"/>
        <c:axPos val="r"/>
        <c:numFmt formatCode="0%" sourceLinked="0"/>
        <c:majorTickMark val="in"/>
        <c:minorTickMark val="none"/>
        <c:tickLblPos val="high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929920"/>
        <c:crosses val="max"/>
        <c:crossBetween val="between"/>
        <c:majorUnit val="0.25"/>
      </c:valAx>
      <c:catAx>
        <c:axId val="122929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915840"/>
        <c:crosses val="autoZero"/>
        <c:auto val="0"/>
        <c:lblAlgn val="ctr"/>
        <c:lblOffset val="100"/>
        <c:noMultiLvlLbl val="0"/>
      </c:catAx>
      <c:spPr>
        <a:noFill/>
        <a:ln w="9525">
          <a:solidFill>
            <a:srgbClr val="505050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"/>
          <c:y val="0.79924838940586973"/>
          <c:w val="0.97874119682224758"/>
          <c:h val="0.18928314597531121"/>
        </c:manualLayout>
      </c:layout>
      <c:overlay val="0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legend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000" b="0" i="0" strike="noStrike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833204672945288E-2"/>
          <c:y val="5.4961519923513932E-2"/>
          <c:w val="0.8600491482682312"/>
          <c:h val="0.63666287396918964"/>
        </c:manualLayout>
      </c:layout>
      <c:lineChart>
        <c:grouping val="standard"/>
        <c:varyColors val="0"/>
        <c:ser>
          <c:idx val="2"/>
          <c:order val="0"/>
          <c:tx>
            <c:strRef>
              <c:f>ДІндекси2018!$G$2</c:f>
              <c:strCache>
                <c:ptCount val="1"/>
                <c:pt idx="0">
                  <c:v>NFC in hryvnia</c:v>
                </c:pt>
              </c:strCache>
            </c:strRef>
          </c:tx>
          <c:spPr>
            <a:ln w="25400" cmpd="sng">
              <a:solidFill>
                <a:srgbClr val="057D46"/>
              </a:solidFill>
              <a:prstDash val="solid"/>
            </a:ln>
            <a:effectLst/>
            <a:extLst/>
          </c:spPr>
          <c:marker>
            <c:symbol val="none"/>
          </c:marker>
          <c:cat>
            <c:numRef>
              <c:f>ДІндекси2018!$A$53:$A$80</c:f>
              <c:numCache>
                <c:formatCode>mmm\-yy</c:formatCode>
                <c:ptCount val="2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</c:numCache>
            </c:numRef>
          </c:cat>
          <c:val>
            <c:numRef>
              <c:f>ДІндекси2018!$H$53:$H$80</c:f>
              <c:numCache>
                <c:formatCode>#\ ##0\ _г_р_н_.;[Red]\-#\ ##0\ _г_р_н_.</c:formatCode>
                <c:ptCount val="28"/>
                <c:pt idx="0">
                  <c:v>96.351282282477399</c:v>
                </c:pt>
                <c:pt idx="1">
                  <c:v>95.262129252209277</c:v>
                </c:pt>
                <c:pt idx="2">
                  <c:v>99.392363464244099</c:v>
                </c:pt>
                <c:pt idx="3">
                  <c:v>99.966022366571195</c:v>
                </c:pt>
                <c:pt idx="4">
                  <c:v>99.834628469225564</c:v>
                </c:pt>
                <c:pt idx="5">
                  <c:v>99.715939909701447</c:v>
                </c:pt>
                <c:pt idx="6">
                  <c:v>101.67210746154112</c:v>
                </c:pt>
                <c:pt idx="7">
                  <c:v>97.679299040914998</c:v>
                </c:pt>
                <c:pt idx="8">
                  <c:v>98.002074264843245</c:v>
                </c:pt>
                <c:pt idx="9">
                  <c:v>99.049254297497328</c:v>
                </c:pt>
                <c:pt idx="10">
                  <c:v>96.619161584928321</c:v>
                </c:pt>
                <c:pt idx="11">
                  <c:v>109.15985391906496</c:v>
                </c:pt>
                <c:pt idx="12">
                  <c:v>103.44791416350914</c:v>
                </c:pt>
                <c:pt idx="13">
                  <c:v>104.17556496119428</c:v>
                </c:pt>
                <c:pt idx="14">
                  <c:v>103.39059013740352</c:v>
                </c:pt>
                <c:pt idx="15">
                  <c:v>107.94123858574072</c:v>
                </c:pt>
                <c:pt idx="16">
                  <c:v>111.44759474976019</c:v>
                </c:pt>
                <c:pt idx="17">
                  <c:v>103.63022319497097</c:v>
                </c:pt>
                <c:pt idx="18">
                  <c:v>111.50240558877364</c:v>
                </c:pt>
                <c:pt idx="19">
                  <c:v>102.61249205730411</c:v>
                </c:pt>
                <c:pt idx="20">
                  <c:v>102.29544389976037</c:v>
                </c:pt>
                <c:pt idx="21">
                  <c:v>102.89225381115277</c:v>
                </c:pt>
                <c:pt idx="22">
                  <c:v>97.735940912328488</c:v>
                </c:pt>
                <c:pt idx="23">
                  <c:v>114.97335258229651</c:v>
                </c:pt>
                <c:pt idx="24">
                  <c:v>113.26459156946014</c:v>
                </c:pt>
                <c:pt idx="25">
                  <c:v>113.92345797592233</c:v>
                </c:pt>
                <c:pt idx="26">
                  <c:v>110.5925154525778</c:v>
                </c:pt>
                <c:pt idx="27">
                  <c:v>111.23992442403107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B1-4ADB-91D6-AC36083D15A8}"/>
            </c:ext>
          </c:extLst>
        </c:ser>
        <c:ser>
          <c:idx val="0"/>
          <c:order val="1"/>
          <c:tx>
            <c:strRef>
              <c:f>ДІндекси2018!$P$2</c:f>
              <c:strCache>
                <c:ptCount val="1"/>
                <c:pt idx="0">
                  <c:v>Households in hryvnia</c:v>
                </c:pt>
              </c:strCache>
            </c:strRef>
          </c:tx>
          <c:spPr>
            <a:ln w="25400" cmpd="sng">
              <a:solidFill>
                <a:srgbClr val="7D0532"/>
              </a:solidFill>
              <a:prstDash val="solid"/>
            </a:ln>
          </c:spPr>
          <c:marker>
            <c:symbol val="none"/>
          </c:marker>
          <c:cat>
            <c:numRef>
              <c:f>ДІндекси2018!$A$53:$A$80</c:f>
              <c:numCache>
                <c:formatCode>mmm\-yy</c:formatCode>
                <c:ptCount val="2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</c:numCache>
            </c:numRef>
          </c:cat>
          <c:val>
            <c:numRef>
              <c:f>ДІндекси2018!$Q$53:$Q$80</c:f>
              <c:numCache>
                <c:formatCode>#\ ##0\ _г_р_н_.;[Red]\-#\ ##0\ _г_р_н_.</c:formatCode>
                <c:ptCount val="28"/>
                <c:pt idx="0">
                  <c:v>98.317450685501996</c:v>
                </c:pt>
                <c:pt idx="1">
                  <c:v>99.423558697678146</c:v>
                </c:pt>
                <c:pt idx="2">
                  <c:v>101.81692761462978</c:v>
                </c:pt>
                <c:pt idx="3">
                  <c:v>105.85612098190683</c:v>
                </c:pt>
                <c:pt idx="4">
                  <c:v>105.6813737285524</c:v>
                </c:pt>
                <c:pt idx="5">
                  <c:v>109.60860266327366</c:v>
                </c:pt>
                <c:pt idx="6">
                  <c:v>108.66249063162545</c:v>
                </c:pt>
                <c:pt idx="7">
                  <c:v>108.68661735684388</c:v>
                </c:pt>
                <c:pt idx="8">
                  <c:v>110.60491463412245</c:v>
                </c:pt>
                <c:pt idx="9">
                  <c:v>110.64005158399554</c:v>
                </c:pt>
                <c:pt idx="10">
                  <c:v>113.06746118775226</c:v>
                </c:pt>
                <c:pt idx="11">
                  <c:v>120.4375681714028</c:v>
                </c:pt>
                <c:pt idx="12">
                  <c:v>118.45292952097566</c:v>
                </c:pt>
                <c:pt idx="13">
                  <c:v>121.0974378172899</c:v>
                </c:pt>
                <c:pt idx="14">
                  <c:v>122.74490602809185</c:v>
                </c:pt>
                <c:pt idx="15">
                  <c:v>126.96408964895821</c:v>
                </c:pt>
                <c:pt idx="16">
                  <c:v>126.20996801515739</c:v>
                </c:pt>
                <c:pt idx="17">
                  <c:v>133.66971615334387</c:v>
                </c:pt>
                <c:pt idx="18">
                  <c:v>130.05299323571236</c:v>
                </c:pt>
                <c:pt idx="19">
                  <c:v>128.50107857965438</c:v>
                </c:pt>
                <c:pt idx="20">
                  <c:v>132.52179894304021</c:v>
                </c:pt>
                <c:pt idx="21">
                  <c:v>132.01367066503659</c:v>
                </c:pt>
                <c:pt idx="22">
                  <c:v>132.2139234243941</c:v>
                </c:pt>
                <c:pt idx="23">
                  <c:v>138.0795454038456</c:v>
                </c:pt>
                <c:pt idx="24">
                  <c:v>137.80381053085827</c:v>
                </c:pt>
                <c:pt idx="25">
                  <c:v>139.9742578123506</c:v>
                </c:pt>
                <c:pt idx="26">
                  <c:v>141.33854975352426</c:v>
                </c:pt>
                <c:pt idx="27">
                  <c:v>144.37622420768338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B1-4ADB-91D6-AC36083D15A8}"/>
            </c:ext>
          </c:extLst>
        </c:ser>
        <c:ser>
          <c:idx val="3"/>
          <c:order val="2"/>
          <c:tx>
            <c:strRef>
              <c:f>ДІндекси2018!$L$2</c:f>
              <c:strCache>
                <c:ptCount val="1"/>
                <c:pt idx="0">
                  <c:v>NFC in FX (USD equivalent)</c:v>
                </c:pt>
              </c:strCache>
            </c:strRef>
          </c:tx>
          <c:spPr>
            <a:ln w="25400" cmpd="sng">
              <a:solidFill>
                <a:srgbClr val="91C864"/>
              </a:solidFill>
              <a:prstDash val="solid"/>
            </a:ln>
            <a:effectLst/>
            <a:extLst/>
          </c:spPr>
          <c:marker>
            <c:symbol val="none"/>
          </c:marker>
          <c:cat>
            <c:numRef>
              <c:f>ДІндекси2018!$A$53:$A$80</c:f>
              <c:numCache>
                <c:formatCode>mmm\-yy</c:formatCode>
                <c:ptCount val="2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</c:numCache>
            </c:numRef>
          </c:cat>
          <c:val>
            <c:numRef>
              <c:f>ДІндекси2018!$M$53:$M$80</c:f>
              <c:numCache>
                <c:formatCode>#\ ##0\ _г_р_н_.;[Red]\-#\ ##0\ _г_р_н_.</c:formatCode>
                <c:ptCount val="28"/>
                <c:pt idx="0">
                  <c:v>97.001704610003131</c:v>
                </c:pt>
                <c:pt idx="1">
                  <c:v>97.761556907330387</c:v>
                </c:pt>
                <c:pt idx="2">
                  <c:v>100.80733412941443</c:v>
                </c:pt>
                <c:pt idx="3">
                  <c:v>102.85136054680865</c:v>
                </c:pt>
                <c:pt idx="4">
                  <c:v>102.84128490204</c:v>
                </c:pt>
                <c:pt idx="5">
                  <c:v>104.05550902748202</c:v>
                </c:pt>
                <c:pt idx="6">
                  <c:v>110.40822756326003</c:v>
                </c:pt>
                <c:pt idx="7">
                  <c:v>112.84406652628103</c:v>
                </c:pt>
                <c:pt idx="8">
                  <c:v>115.86191021070256</c:v>
                </c:pt>
                <c:pt idx="9">
                  <c:v>110.33826442506486</c:v>
                </c:pt>
                <c:pt idx="10">
                  <c:v>107.82432330093164</c:v>
                </c:pt>
                <c:pt idx="11">
                  <c:v>109.68289334151112</c:v>
                </c:pt>
                <c:pt idx="12">
                  <c:v>103.76547199653233</c:v>
                </c:pt>
                <c:pt idx="13">
                  <c:v>104.57815074175647</c:v>
                </c:pt>
                <c:pt idx="14">
                  <c:v>103.35751068518807</c:v>
                </c:pt>
                <c:pt idx="15">
                  <c:v>105.3937445013251</c:v>
                </c:pt>
                <c:pt idx="16">
                  <c:v>107.32457036675245</c:v>
                </c:pt>
                <c:pt idx="17">
                  <c:v>108.53400492229208</c:v>
                </c:pt>
                <c:pt idx="18">
                  <c:v>105.61271566995087</c:v>
                </c:pt>
                <c:pt idx="19">
                  <c:v>108.27035539453327</c:v>
                </c:pt>
                <c:pt idx="20">
                  <c:v>110.90053919453142</c:v>
                </c:pt>
                <c:pt idx="21">
                  <c:v>109.11902184562609</c:v>
                </c:pt>
                <c:pt idx="22">
                  <c:v>100.84656406541205</c:v>
                </c:pt>
                <c:pt idx="23">
                  <c:v>100.70048771944575</c:v>
                </c:pt>
                <c:pt idx="24">
                  <c:v>97.340128269307385</c:v>
                </c:pt>
                <c:pt idx="25">
                  <c:v>100.86795556837109</c:v>
                </c:pt>
                <c:pt idx="26">
                  <c:v>99.342480218050682</c:v>
                </c:pt>
                <c:pt idx="27">
                  <c:v>103.63092001364211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B1-4ADB-91D6-AC36083D15A8}"/>
            </c:ext>
          </c:extLst>
        </c:ser>
        <c:ser>
          <c:idx val="1"/>
          <c:order val="3"/>
          <c:tx>
            <c:strRef>
              <c:f>ДІндекси2018!$U$2</c:f>
              <c:strCache>
                <c:ptCount val="1"/>
                <c:pt idx="0">
                  <c:v>Households in FX (USD equivalent)</c:v>
                </c:pt>
              </c:strCache>
            </c:strRef>
          </c:tx>
          <c:spPr>
            <a:ln w="25400" cmpd="sng">
              <a:solidFill>
                <a:srgbClr val="DC4B64"/>
              </a:solidFill>
              <a:prstDash val="solid"/>
            </a:ln>
          </c:spPr>
          <c:marker>
            <c:symbol val="none"/>
          </c:marker>
          <c:cat>
            <c:numRef>
              <c:f>ДІндекси2018!$A$53:$A$80</c:f>
              <c:numCache>
                <c:formatCode>mmm\-yy</c:formatCode>
                <c:ptCount val="2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</c:numCache>
            </c:numRef>
          </c:cat>
          <c:val>
            <c:numRef>
              <c:f>ДІндекси2018!$V$53:$V$80</c:f>
              <c:numCache>
                <c:formatCode>#\ ##0\ _г_р_н_.;[Red]\-#\ ##0\ _г_р_н_.</c:formatCode>
                <c:ptCount val="28"/>
                <c:pt idx="0">
                  <c:v>98.788674395250325</c:v>
                </c:pt>
                <c:pt idx="1">
                  <c:v>97.709215264368993</c:v>
                </c:pt>
                <c:pt idx="2">
                  <c:v>97.388710054639162</c:v>
                </c:pt>
                <c:pt idx="3">
                  <c:v>97.849231039369116</c:v>
                </c:pt>
                <c:pt idx="4">
                  <c:v>97.898167444734781</c:v>
                </c:pt>
                <c:pt idx="5">
                  <c:v>98.307129812644078</c:v>
                </c:pt>
                <c:pt idx="6">
                  <c:v>98.430321950598071</c:v>
                </c:pt>
                <c:pt idx="7">
                  <c:v>99.123400089341914</c:v>
                </c:pt>
                <c:pt idx="8">
                  <c:v>99.253724302841988</c:v>
                </c:pt>
                <c:pt idx="9">
                  <c:v>99.233478349732621</c:v>
                </c:pt>
                <c:pt idx="10">
                  <c:v>99.759651272405009</c:v>
                </c:pt>
                <c:pt idx="11">
                  <c:v>100.09179495926277</c:v>
                </c:pt>
                <c:pt idx="12">
                  <c:v>100.51381605937193</c:v>
                </c:pt>
                <c:pt idx="13">
                  <c:v>100.74496952227324</c:v>
                </c:pt>
                <c:pt idx="14">
                  <c:v>101.13406595091845</c:v>
                </c:pt>
                <c:pt idx="15">
                  <c:v>101.39446784759987</c:v>
                </c:pt>
                <c:pt idx="16">
                  <c:v>100.02318580484723</c:v>
                </c:pt>
                <c:pt idx="17">
                  <c:v>100.37583836074724</c:v>
                </c:pt>
                <c:pt idx="18">
                  <c:v>101.10816390080896</c:v>
                </c:pt>
                <c:pt idx="19">
                  <c:v>102.54061337446272</c:v>
                </c:pt>
                <c:pt idx="20">
                  <c:v>102.63215373161754</c:v>
                </c:pt>
                <c:pt idx="21">
                  <c:v>102.14936584375749</c:v>
                </c:pt>
                <c:pt idx="22">
                  <c:v>100.81812652516832</c:v>
                </c:pt>
                <c:pt idx="23">
                  <c:v>100.60896362169174</c:v>
                </c:pt>
                <c:pt idx="24">
                  <c:v>100.80667994448631</c:v>
                </c:pt>
                <c:pt idx="25">
                  <c:v>101.91499514391948</c:v>
                </c:pt>
                <c:pt idx="26">
                  <c:v>102.20922709620157</c:v>
                </c:pt>
                <c:pt idx="27">
                  <c:v>102.41905761507549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B1-4ADB-91D6-AC36083D1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620160"/>
        <c:axId val="122626048"/>
      </c:lineChart>
      <c:dateAx>
        <c:axId val="122620160"/>
        <c:scaling>
          <c:orientation val="minMax"/>
        </c:scaling>
        <c:delete val="0"/>
        <c:axPos val="b"/>
        <c:min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</c:spPr>
        </c:minorGridlines>
        <c:numFmt formatCode="[$-409]mm\.yy;@" sourceLinked="0"/>
        <c:majorTickMark val="none"/>
        <c:minorTickMark val="in"/>
        <c:tickLblPos val="low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100">
                <a:latin typeface="Arial"/>
                <a:ea typeface="Arial"/>
                <a:cs typeface="Arial"/>
              </a:defRPr>
            </a:pPr>
            <a:endParaRPr lang="uk-UA"/>
          </a:p>
        </c:txPr>
        <c:crossAx val="122626048"/>
        <c:crosses val="autoZero"/>
        <c:auto val="0"/>
        <c:lblOffset val="40"/>
        <c:baseTimeUnit val="months"/>
        <c:majorUnit val="6"/>
        <c:majorTimeUnit val="months"/>
        <c:minorUnit val="1"/>
        <c:minorTimeUnit val="years"/>
      </c:dateAx>
      <c:valAx>
        <c:axId val="122626048"/>
        <c:scaling>
          <c:orientation val="minMax"/>
          <c:max val="150"/>
          <c:min val="90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" sourceLinked="0"/>
        <c:majorTickMark val="in"/>
        <c:minorTickMark val="none"/>
        <c:tickLblPos val="low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 sz="1100">
                <a:latin typeface="Arial"/>
                <a:ea typeface="Arial"/>
                <a:cs typeface="Arial"/>
              </a:defRPr>
            </a:pPr>
            <a:endParaRPr lang="uk-UA"/>
          </a:p>
        </c:txPr>
        <c:crossAx val="122620160"/>
        <c:crosses val="autoZero"/>
        <c:crossBetween val="between"/>
        <c:majorUnit val="10"/>
      </c:valAx>
      <c:spPr>
        <a:noFill/>
        <a:ln w="12700">
          <a:solidFill>
            <a:srgbClr val="505050"/>
          </a:solidFill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"/>
          <c:y val="0.76515103627557124"/>
          <c:w val="0.97712418300653592"/>
          <c:h val="0.22578402168158723"/>
        </c:manualLayout>
      </c:layout>
      <c:overlay val="0"/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  <c:txPr>
        <a:bodyPr/>
        <a:lstStyle/>
        <a:p>
          <a:pPr>
            <a:defRPr sz="1100">
              <a:latin typeface="Arial"/>
              <a:ea typeface="Arial"/>
              <a:cs typeface="Arial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txPr>
    <a:bodyPr/>
    <a:lstStyle/>
    <a:p>
      <a:pPr>
        <a:defRPr sz="1100" b="0" i="0" strike="noStrike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09088569811127"/>
          <c:y val="5.9457871453703862E-2"/>
          <c:w val="0.79565822654521123"/>
          <c:h val="0.65142330093770828"/>
        </c:manualLayout>
      </c:layout>
      <c:lineChart>
        <c:grouping val="standard"/>
        <c:varyColors val="0"/>
        <c:ser>
          <c:idx val="2"/>
          <c:order val="0"/>
          <c:tx>
            <c:strRef>
              <c:f>КІндекси2018!$G$2</c:f>
              <c:strCache>
                <c:ptCount val="1"/>
                <c:pt idx="0">
                  <c:v>NFC in hryvnia</c:v>
                </c:pt>
              </c:strCache>
            </c:strRef>
          </c:tx>
          <c:spPr>
            <a:ln w="25400" cmpd="sng">
              <a:solidFill>
                <a:srgbClr val="057D46"/>
              </a:solidFill>
              <a:prstDash val="solid"/>
            </a:ln>
            <a:effectLst/>
            <a:extLst/>
          </c:spPr>
          <c:marker>
            <c:symbol val="none"/>
          </c:marker>
          <c:cat>
            <c:numRef>
              <c:f>КІндекси2018!$A$42:$A$69</c:f>
              <c:numCache>
                <c:formatCode>mmm\-yy</c:formatCode>
                <c:ptCount val="2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</c:numCache>
            </c:numRef>
          </c:cat>
          <c:val>
            <c:numRef>
              <c:f>КІндекси2018!$H$42:$H$69</c:f>
              <c:numCache>
                <c:formatCode>#\ ##0\ _г_р_н_.;[Red]\-#\ ##0\ _г_р_н_.</c:formatCode>
                <c:ptCount val="28"/>
                <c:pt idx="0">
                  <c:v>99.338115550942163</c:v>
                </c:pt>
                <c:pt idx="1">
                  <c:v>99.443935255361552</c:v>
                </c:pt>
                <c:pt idx="2">
                  <c:v>99.965661114949583</c:v>
                </c:pt>
                <c:pt idx="3">
                  <c:v>100.28554824933961</c:v>
                </c:pt>
                <c:pt idx="4">
                  <c:v>99.808187920307461</c:v>
                </c:pt>
                <c:pt idx="5">
                  <c:v>101.70713370064493</c:v>
                </c:pt>
                <c:pt idx="6">
                  <c:v>103.52130465385412</c:v>
                </c:pt>
                <c:pt idx="7">
                  <c:v>104.80979057130246</c:v>
                </c:pt>
                <c:pt idx="8">
                  <c:v>106.0730841574578</c:v>
                </c:pt>
                <c:pt idx="9">
                  <c:v>106.74724803666787</c:v>
                </c:pt>
                <c:pt idx="10">
                  <c:v>107.01241153887273</c:v>
                </c:pt>
                <c:pt idx="11">
                  <c:v>109.02253380518074</c:v>
                </c:pt>
                <c:pt idx="12">
                  <c:v>109.75685133343489</c:v>
                </c:pt>
                <c:pt idx="13">
                  <c:v>110.5866427060418</c:v>
                </c:pt>
                <c:pt idx="14">
                  <c:v>110.31926553745086</c:v>
                </c:pt>
                <c:pt idx="15">
                  <c:v>110.96505156393567</c:v>
                </c:pt>
                <c:pt idx="16">
                  <c:v>111.41038046144898</c:v>
                </c:pt>
                <c:pt idx="17">
                  <c:v>109.04055650347992</c:v>
                </c:pt>
                <c:pt idx="18">
                  <c:v>110.28320593775902</c:v>
                </c:pt>
                <c:pt idx="19">
                  <c:v>112.1922364946174</c:v>
                </c:pt>
                <c:pt idx="20">
                  <c:v>113.37565282182054</c:v>
                </c:pt>
                <c:pt idx="21">
                  <c:v>113.55536385648104</c:v>
                </c:pt>
                <c:pt idx="22">
                  <c:v>113.73427850274265</c:v>
                </c:pt>
                <c:pt idx="23">
                  <c:v>111.16152517623104</c:v>
                </c:pt>
                <c:pt idx="24">
                  <c:v>107.8514829322036</c:v>
                </c:pt>
                <c:pt idx="25">
                  <c:v>107.91807825541034</c:v>
                </c:pt>
                <c:pt idx="26">
                  <c:v>108.60396774691125</c:v>
                </c:pt>
                <c:pt idx="27">
                  <c:v>109.35768728701815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A5-461B-B4A2-FA05727B64CC}"/>
            </c:ext>
          </c:extLst>
        </c:ser>
        <c:ser>
          <c:idx val="0"/>
          <c:order val="1"/>
          <c:tx>
            <c:strRef>
              <c:f>КІндекси2018!$P$2</c:f>
              <c:strCache>
                <c:ptCount val="1"/>
                <c:pt idx="0">
                  <c:v>Households in hryvnia</c:v>
                </c:pt>
              </c:strCache>
            </c:strRef>
          </c:tx>
          <c:spPr>
            <a:ln w="25400" cmpd="sng">
              <a:solidFill>
                <a:srgbClr val="7D0532"/>
              </a:solidFill>
              <a:prstDash val="solid"/>
            </a:ln>
          </c:spPr>
          <c:marker>
            <c:symbol val="none"/>
          </c:marker>
          <c:cat>
            <c:numRef>
              <c:f>КІндекси2018!$A$42:$A$69</c:f>
              <c:numCache>
                <c:formatCode>mmm\-yy</c:formatCode>
                <c:ptCount val="2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</c:numCache>
            </c:numRef>
          </c:cat>
          <c:val>
            <c:numRef>
              <c:f>КІндекси2018!$Q$42:$Q$69</c:f>
              <c:numCache>
                <c:formatCode>#\ ##0\ _г_р_н_.;[Red]\-#\ ##0\ _г_р_н_.</c:formatCode>
                <c:ptCount val="28"/>
                <c:pt idx="0">
                  <c:v>101.51004432917998</c:v>
                </c:pt>
                <c:pt idx="1">
                  <c:v>102.39025379090492</c:v>
                </c:pt>
                <c:pt idx="2">
                  <c:v>104.63982537812302</c:v>
                </c:pt>
                <c:pt idx="3">
                  <c:v>105.53448894161568</c:v>
                </c:pt>
                <c:pt idx="4">
                  <c:v>108.27034636876436</c:v>
                </c:pt>
                <c:pt idx="5">
                  <c:v>109.84696974258455</c:v>
                </c:pt>
                <c:pt idx="6">
                  <c:v>112.66041279608565</c:v>
                </c:pt>
                <c:pt idx="7">
                  <c:v>117.54351396549924</c:v>
                </c:pt>
                <c:pt idx="8">
                  <c:v>120.47619347949666</c:v>
                </c:pt>
                <c:pt idx="9">
                  <c:v>123.82850694951293</c:v>
                </c:pt>
                <c:pt idx="10">
                  <c:v>127.19407742281675</c:v>
                </c:pt>
                <c:pt idx="11">
                  <c:v>138.55524187706462</c:v>
                </c:pt>
                <c:pt idx="12">
                  <c:v>143.95674510407758</c:v>
                </c:pt>
                <c:pt idx="13">
                  <c:v>145.6911004333611</c:v>
                </c:pt>
                <c:pt idx="14">
                  <c:v>149.47606740567625</c:v>
                </c:pt>
                <c:pt idx="15">
                  <c:v>151.96860236343375</c:v>
                </c:pt>
                <c:pt idx="16">
                  <c:v>157.21811632325566</c:v>
                </c:pt>
                <c:pt idx="17">
                  <c:v>158.63326930677417</c:v>
                </c:pt>
                <c:pt idx="18">
                  <c:v>163.51222471404861</c:v>
                </c:pt>
                <c:pt idx="19">
                  <c:v>170.04181140133568</c:v>
                </c:pt>
                <c:pt idx="20">
                  <c:v>173.36563605305702</c:v>
                </c:pt>
                <c:pt idx="21">
                  <c:v>177.10980605539967</c:v>
                </c:pt>
                <c:pt idx="22">
                  <c:v>181.39461512914076</c:v>
                </c:pt>
                <c:pt idx="23">
                  <c:v>182.52195762504496</c:v>
                </c:pt>
                <c:pt idx="24">
                  <c:v>184.89259829680392</c:v>
                </c:pt>
                <c:pt idx="25">
                  <c:v>187.34389217939989</c:v>
                </c:pt>
                <c:pt idx="26">
                  <c:v>192.34349882152677</c:v>
                </c:pt>
                <c:pt idx="27">
                  <c:v>195.32207133974097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A5-461B-B4A2-FA05727B64CC}"/>
            </c:ext>
          </c:extLst>
        </c:ser>
        <c:ser>
          <c:idx val="3"/>
          <c:order val="2"/>
          <c:tx>
            <c:strRef>
              <c:f>КІндекси2018!$AA$2</c:f>
              <c:strCache>
                <c:ptCount val="1"/>
                <c:pt idx="0">
                  <c:v>Total Loans in FX (USD equivalent)</c:v>
                </c:pt>
              </c:strCache>
            </c:strRef>
          </c:tx>
          <c:spPr>
            <a:ln w="25400" cmpd="sng">
              <a:solidFill>
                <a:srgbClr val="DC4B64"/>
              </a:solidFill>
              <a:prstDash val="solid"/>
            </a:ln>
            <a:effectLst/>
            <a:extLst/>
          </c:spPr>
          <c:marker>
            <c:symbol val="none"/>
          </c:marker>
          <c:cat>
            <c:numRef>
              <c:f>КІндекси2018!$A$42:$A$69</c:f>
              <c:numCache>
                <c:formatCode>mmm\-yy</c:formatCode>
                <c:ptCount val="2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</c:numCache>
            </c:numRef>
          </c:cat>
          <c:val>
            <c:numRef>
              <c:f>КІндекси2018!$AB$42:$AB$69</c:f>
              <c:numCache>
                <c:formatCode>#\ ##0\ _г_р_н_.;[Red]\-#\ ##0\ _г_р_н_.</c:formatCode>
                <c:ptCount val="28"/>
                <c:pt idx="0">
                  <c:v>97.911810629360062</c:v>
                </c:pt>
                <c:pt idx="1">
                  <c:v>95.892648602166247</c:v>
                </c:pt>
                <c:pt idx="2">
                  <c:v>93.810532084653715</c:v>
                </c:pt>
                <c:pt idx="3">
                  <c:v>93.65370285266809</c:v>
                </c:pt>
                <c:pt idx="4">
                  <c:v>93.426824392790365</c:v>
                </c:pt>
                <c:pt idx="5">
                  <c:v>92.333323704326943</c:v>
                </c:pt>
                <c:pt idx="6">
                  <c:v>90.785431946012409</c:v>
                </c:pt>
                <c:pt idx="7">
                  <c:v>90.558774023797099</c:v>
                </c:pt>
                <c:pt idx="8">
                  <c:v>89.123013037631466</c:v>
                </c:pt>
                <c:pt idx="9">
                  <c:v>90.278455536706886</c:v>
                </c:pt>
                <c:pt idx="10">
                  <c:v>88.889195666511142</c:v>
                </c:pt>
                <c:pt idx="11">
                  <c:v>87.526513002323895</c:v>
                </c:pt>
                <c:pt idx="12">
                  <c:v>92.594491498230397</c:v>
                </c:pt>
                <c:pt idx="13">
                  <c:v>92.196472456836744</c:v>
                </c:pt>
                <c:pt idx="14">
                  <c:v>92.588194831722817</c:v>
                </c:pt>
                <c:pt idx="15">
                  <c:v>93.047917300403597</c:v>
                </c:pt>
                <c:pt idx="16">
                  <c:v>92.9964130261165</c:v>
                </c:pt>
                <c:pt idx="17">
                  <c:v>92.376086617149838</c:v>
                </c:pt>
                <c:pt idx="18">
                  <c:v>92.518932431774672</c:v>
                </c:pt>
                <c:pt idx="19">
                  <c:v>93.781698850327828</c:v>
                </c:pt>
                <c:pt idx="20">
                  <c:v>94.514785013897509</c:v>
                </c:pt>
                <c:pt idx="21">
                  <c:v>95.439625746028028</c:v>
                </c:pt>
                <c:pt idx="22">
                  <c:v>96.299190793204787</c:v>
                </c:pt>
                <c:pt idx="23">
                  <c:v>91.331521344139006</c:v>
                </c:pt>
                <c:pt idx="24">
                  <c:v>91.001788886199336</c:v>
                </c:pt>
                <c:pt idx="25">
                  <c:v>88.449637520060946</c:v>
                </c:pt>
                <c:pt idx="26">
                  <c:v>89.770174433928318</c:v>
                </c:pt>
                <c:pt idx="27">
                  <c:v>89.169044092971433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A5-461B-B4A2-FA05727B6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80832"/>
        <c:axId val="122682368"/>
      </c:lineChart>
      <c:lineChart>
        <c:grouping val="standard"/>
        <c:varyColors val="0"/>
        <c:ser>
          <c:idx val="1"/>
          <c:order val="3"/>
          <c:tx>
            <c:strRef>
              <c:f>КІндекси2018!$AC$2</c:f>
              <c:strCache>
                <c:ptCount val="1"/>
                <c:pt idx="0">
                  <c:v>Share of NPL, % (RHS)</c:v>
                </c:pt>
              </c:strCache>
            </c:strRef>
          </c:tx>
          <c:spPr>
            <a:ln w="25400" cmpd="sng">
              <a:solidFill>
                <a:srgbClr val="91C864"/>
              </a:solidFill>
              <a:prstDash val="solid"/>
            </a:ln>
          </c:spPr>
          <c:marker>
            <c:symbol val="none"/>
          </c:marker>
          <c:cat>
            <c:numRef>
              <c:f>КІндекси2018!$A$42:$A$69</c:f>
              <c:numCache>
                <c:formatCode>mmm\-yy</c:formatCode>
                <c:ptCount val="2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</c:numCache>
            </c:numRef>
          </c:cat>
          <c:val>
            <c:numRef>
              <c:f>КІндекси2018!$AC$42:$AC$69</c:f>
              <c:numCache>
                <c:formatCode>0.0</c:formatCode>
                <c:ptCount val="28"/>
                <c:pt idx="0">
                  <c:v>53.989765194472398</c:v>
                </c:pt>
                <c:pt idx="1">
                  <c:v>55.899839487054869</c:v>
                </c:pt>
                <c:pt idx="2">
                  <c:v>55.106021952129694</c:v>
                </c:pt>
                <c:pt idx="3">
                  <c:v>56.597415925188741</c:v>
                </c:pt>
                <c:pt idx="4">
                  <c:v>56.391396576708495</c:v>
                </c:pt>
                <c:pt idx="5">
                  <c:v>57.732746000985543</c:v>
                </c:pt>
                <c:pt idx="6">
                  <c:v>57.992258515143227</c:v>
                </c:pt>
                <c:pt idx="7">
                  <c:v>56.935380376520619</c:v>
                </c:pt>
                <c:pt idx="8">
                  <c:v>56.435631883587355</c:v>
                </c:pt>
                <c:pt idx="9">
                  <c:v>55.754236070301801</c:v>
                </c:pt>
                <c:pt idx="10">
                  <c:v>54.895736090441197</c:v>
                </c:pt>
                <c:pt idx="11">
                  <c:v>54.5412958746154</c:v>
                </c:pt>
                <c:pt idx="12">
                  <c:v>56.601969878517501</c:v>
                </c:pt>
                <c:pt idx="13">
                  <c:v>56.204572587644698</c:v>
                </c:pt>
                <c:pt idx="14">
                  <c:v>56.446150255162102</c:v>
                </c:pt>
                <c:pt idx="15">
                  <c:v>56.182675085233498</c:v>
                </c:pt>
                <c:pt idx="16">
                  <c:v>56.048937934559099</c:v>
                </c:pt>
                <c:pt idx="17">
                  <c:v>55.676186247464003</c:v>
                </c:pt>
                <c:pt idx="18">
                  <c:v>55.059187340455203</c:v>
                </c:pt>
                <c:pt idx="19">
                  <c:v>55.033853457842604</c:v>
                </c:pt>
                <c:pt idx="20">
                  <c:v>54.3070530047411</c:v>
                </c:pt>
                <c:pt idx="21">
                  <c:v>54.560794259186103</c:v>
                </c:pt>
                <c:pt idx="22">
                  <c:v>53.731961642319803</c:v>
                </c:pt>
                <c:pt idx="23">
                  <c:v>52.847577059076499</c:v>
                </c:pt>
                <c:pt idx="24">
                  <c:v>53.194734157302896</c:v>
                </c:pt>
                <c:pt idx="25">
                  <c:v>52.239021231571698</c:v>
                </c:pt>
                <c:pt idx="26">
                  <c:v>51.675692701989199</c:v>
                </c:pt>
                <c:pt idx="27">
                  <c:v>51.427897550942298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A5-461B-B4A2-FA05727B6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89792"/>
        <c:axId val="122688256"/>
      </c:lineChart>
      <c:dateAx>
        <c:axId val="122680832"/>
        <c:scaling>
          <c:orientation val="minMax"/>
        </c:scaling>
        <c:delete val="0"/>
        <c:axPos val="b"/>
        <c:minorGridlines>
          <c:spPr>
            <a:ln w="6350" cmpd="sng">
              <a:solidFill>
                <a:srgbClr val="D9D9D9"/>
              </a:solidFill>
              <a:prstDash val="solid"/>
            </a:ln>
          </c:spPr>
        </c:minorGridlines>
        <c:numFmt formatCode="[$-409]mm\.yy;@" sourceLinked="0"/>
        <c:majorTickMark val="none"/>
        <c:minorTickMark val="in"/>
        <c:tickLblPos val="low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682368"/>
        <c:crosses val="autoZero"/>
        <c:auto val="0"/>
        <c:lblOffset val="40"/>
        <c:baseTimeUnit val="months"/>
        <c:majorUnit val="6"/>
        <c:majorTimeUnit val="months"/>
        <c:minorUnit val="12"/>
        <c:minorTimeUnit val="months"/>
      </c:dateAx>
      <c:valAx>
        <c:axId val="122682368"/>
        <c:scaling>
          <c:orientation val="minMax"/>
          <c:max val="210"/>
          <c:min val="60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" sourceLinked="0"/>
        <c:majorTickMark val="in"/>
        <c:minorTickMark val="none"/>
        <c:tickLblPos val="low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680832"/>
        <c:crosses val="autoZero"/>
        <c:crossBetween val="between"/>
        <c:majorUnit val="30"/>
      </c:valAx>
      <c:valAx>
        <c:axId val="122688256"/>
        <c:scaling>
          <c:orientation val="minMax"/>
          <c:max val="80"/>
          <c:min val="30"/>
        </c:scaling>
        <c:delete val="0"/>
        <c:axPos val="r"/>
        <c:numFmt formatCode="0" sourceLinked="0"/>
        <c:majorTickMark val="in"/>
        <c:minorTickMark val="none"/>
        <c:tickLblPos val="high"/>
        <c:spPr>
          <a:noFill/>
          <a:ln w="12700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689792"/>
        <c:crosses val="max"/>
        <c:crossBetween val="between"/>
        <c:majorUnit val="10"/>
      </c:valAx>
      <c:dateAx>
        <c:axId val="1226897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22688256"/>
        <c:crosses val="autoZero"/>
        <c:auto val="0"/>
        <c:lblOffset val="100"/>
        <c:baseTimeUnit val="months"/>
      </c:dateAx>
      <c:spPr>
        <a:noFill/>
        <a:ln w="12700">
          <a:solidFill>
            <a:srgbClr val="505050"/>
          </a:solidFill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"/>
          <c:y val="0.78046150955642479"/>
          <c:w val="1"/>
          <c:h val="0.21691973969631237"/>
        </c:manualLayout>
      </c:layout>
      <c:overlay val="0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legend>
    <c:plotVisOnly val="1"/>
    <c:dispBlanksAs val="gap"/>
    <c:showDLblsOverMax val="0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</a:extLst>
  </c:spPr>
  <c:txPr>
    <a:bodyPr/>
    <a:lstStyle/>
    <a:p>
      <a:pPr>
        <a:defRPr sz="1100" b="0" i="0" strike="noStrike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22979797979803E-2"/>
          <c:y val="4.4487654320987655E-2"/>
          <c:w val="0.85479949494949492"/>
          <c:h val="0.72099029982363316"/>
        </c:manualLayout>
      </c:layout>
      <c:lineChart>
        <c:grouping val="standard"/>
        <c:varyColors val="0"/>
        <c:ser>
          <c:idx val="0"/>
          <c:order val="0"/>
          <c:tx>
            <c:strRef>
              <c:f>'21'!$H$15</c:f>
              <c:strCache>
                <c:ptCount val="1"/>
                <c:pt idx="0">
                  <c:v>Corporate loans</c:v>
                </c:pt>
              </c:strCache>
            </c:strRef>
          </c:tx>
          <c:spPr>
            <a:ln w="25400" cmpd="sng">
              <a:solidFill>
                <a:srgbClr val="057D46"/>
              </a:solidFill>
              <a:prstDash val="solid"/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8.3198346296260925E-2"/>
                  <c:y val="-7.696974020408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6E-4E22-A52F-3973FC1F63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'21'!$G$16:$G$42</c:f>
              <c:numCache>
                <c:formatCode>General</c:formatCode>
                <c:ptCount val="27"/>
                <c:pt idx="5" formatCode="m/d/yyyy">
                  <c:v>42916</c:v>
                </c:pt>
                <c:pt idx="11" formatCode="m/d/yyyy">
                  <c:v>43100</c:v>
                </c:pt>
                <c:pt idx="17" formatCode="m/d/yyyy">
                  <c:v>43281</c:v>
                </c:pt>
                <c:pt idx="26" formatCode="m/d/yyyy">
                  <c:v>43555</c:v>
                </c:pt>
              </c:numCache>
            </c:numRef>
          </c:cat>
          <c:val>
            <c:numRef>
              <c:f>'21'!$H$16:$H$42</c:f>
              <c:numCache>
                <c:formatCode>0.0%</c:formatCode>
                <c:ptCount val="27"/>
                <c:pt idx="0">
                  <c:v>0.55700000000000005</c:v>
                </c:pt>
                <c:pt idx="1">
                  <c:v>0.55400000000000005</c:v>
                </c:pt>
                <c:pt idx="2">
                  <c:v>0.55000000000000004</c:v>
                </c:pt>
                <c:pt idx="3">
                  <c:v>0.56999999999999995</c:v>
                </c:pt>
                <c:pt idx="4">
                  <c:v>0.56599999999999995</c:v>
                </c:pt>
                <c:pt idx="5">
                  <c:v>0.58499999999999996</c:v>
                </c:pt>
                <c:pt idx="6">
                  <c:v>0.59099999999999997</c:v>
                </c:pt>
                <c:pt idx="7">
                  <c:v>0.58199999999999996</c:v>
                </c:pt>
                <c:pt idx="8">
                  <c:v>0.57699999999999996</c:v>
                </c:pt>
                <c:pt idx="9">
                  <c:v>0.56899999999999995</c:v>
                </c:pt>
                <c:pt idx="10">
                  <c:v>0.56499999999999995</c:v>
                </c:pt>
                <c:pt idx="11">
                  <c:v>0.56000000000000005</c:v>
                </c:pt>
                <c:pt idx="12">
                  <c:v>0.58099999999999996</c:v>
                </c:pt>
                <c:pt idx="13">
                  <c:v>0.57899999999999996</c:v>
                </c:pt>
                <c:pt idx="14">
                  <c:v>0.58199999999999996</c:v>
                </c:pt>
                <c:pt idx="15">
                  <c:v>0.57999999999999996</c:v>
                </c:pt>
                <c:pt idx="16">
                  <c:v>0.57999999999999996</c:v>
                </c:pt>
                <c:pt idx="17">
                  <c:v>0.57799999999999996</c:v>
                </c:pt>
                <c:pt idx="18">
                  <c:v>0.57299999999999995</c:v>
                </c:pt>
                <c:pt idx="19">
                  <c:v>0.57399999999999995</c:v>
                </c:pt>
                <c:pt idx="20">
                  <c:v>0.56999999999999995</c:v>
                </c:pt>
                <c:pt idx="21">
                  <c:v>0.57399999999999995</c:v>
                </c:pt>
                <c:pt idx="22">
                  <c:v>0.56299999999999994</c:v>
                </c:pt>
                <c:pt idx="23">
                  <c:v>0.55800000000000005</c:v>
                </c:pt>
                <c:pt idx="24">
                  <c:v>0.56899999999999995</c:v>
                </c:pt>
                <c:pt idx="25">
                  <c:v>0.55800000000000005</c:v>
                </c:pt>
                <c:pt idx="26">
                  <c:v>0.55200000000000005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6E-4E22-A52F-3973FC1F63D6}"/>
            </c:ext>
          </c:extLst>
        </c:ser>
        <c:ser>
          <c:idx val="1"/>
          <c:order val="1"/>
          <c:tx>
            <c:strRef>
              <c:f>'21'!$I$15</c:f>
              <c:strCache>
                <c:ptCount val="1"/>
                <c:pt idx="0">
                  <c:v>Retail loans</c:v>
                </c:pt>
              </c:strCache>
            </c:strRef>
          </c:tx>
          <c:spPr>
            <a:ln w="25400" cmpd="sng">
              <a:solidFill>
                <a:srgbClr val="91C864"/>
              </a:solidFill>
              <a:prstDash val="solid"/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8.3116991766394741E-2"/>
                  <c:y val="2.5855142676085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6E-4E22-A52F-3973FC1F63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'21'!$G$16:$G$42</c:f>
              <c:numCache>
                <c:formatCode>General</c:formatCode>
                <c:ptCount val="27"/>
                <c:pt idx="5" formatCode="m/d/yyyy">
                  <c:v>42916</c:v>
                </c:pt>
                <c:pt idx="11" formatCode="m/d/yyyy">
                  <c:v>43100</c:v>
                </c:pt>
                <c:pt idx="17" formatCode="m/d/yyyy">
                  <c:v>43281</c:v>
                </c:pt>
                <c:pt idx="26" formatCode="m/d/yyyy">
                  <c:v>43555</c:v>
                </c:pt>
              </c:numCache>
            </c:numRef>
          </c:cat>
          <c:val>
            <c:numRef>
              <c:f>'21'!$I$16:$I$42</c:f>
              <c:numCache>
                <c:formatCode>0.0%</c:formatCode>
                <c:ptCount val="27"/>
                <c:pt idx="0">
                  <c:v>0.627</c:v>
                </c:pt>
                <c:pt idx="1">
                  <c:v>0.61699999999999999</c:v>
                </c:pt>
                <c:pt idx="2">
                  <c:v>0.60199999999999998</c:v>
                </c:pt>
                <c:pt idx="3">
                  <c:v>0.59699999999999998</c:v>
                </c:pt>
                <c:pt idx="4">
                  <c:v>0.58899999999999997</c:v>
                </c:pt>
                <c:pt idx="5">
                  <c:v>0.57899999999999996</c:v>
                </c:pt>
                <c:pt idx="6">
                  <c:v>0.57299999999999995</c:v>
                </c:pt>
                <c:pt idx="7">
                  <c:v>0.55600000000000005</c:v>
                </c:pt>
                <c:pt idx="8">
                  <c:v>0.55200000000000005</c:v>
                </c:pt>
                <c:pt idx="9">
                  <c:v>0.54700000000000004</c:v>
                </c:pt>
                <c:pt idx="10">
                  <c:v>0.52</c:v>
                </c:pt>
                <c:pt idx="11">
                  <c:v>0.53500000000000003</c:v>
                </c:pt>
                <c:pt idx="12">
                  <c:v>0.55000000000000004</c:v>
                </c:pt>
                <c:pt idx="13">
                  <c:v>0.53900000000000003</c:v>
                </c:pt>
                <c:pt idx="14">
                  <c:v>0.53100000000000003</c:v>
                </c:pt>
                <c:pt idx="15">
                  <c:v>0.52800000000000002</c:v>
                </c:pt>
                <c:pt idx="16">
                  <c:v>0.51800000000000002</c:v>
                </c:pt>
                <c:pt idx="17">
                  <c:v>0.51300000000000001</c:v>
                </c:pt>
                <c:pt idx="18">
                  <c:v>0.50700000000000001</c:v>
                </c:pt>
                <c:pt idx="19">
                  <c:v>0.499</c:v>
                </c:pt>
                <c:pt idx="20">
                  <c:v>0.49099999999999999</c:v>
                </c:pt>
                <c:pt idx="21">
                  <c:v>0.48</c:v>
                </c:pt>
                <c:pt idx="22">
                  <c:v>0.47699999999999998</c:v>
                </c:pt>
                <c:pt idx="23">
                  <c:v>0.45800000000000002</c:v>
                </c:pt>
                <c:pt idx="24">
                  <c:v>0.45300000000000001</c:v>
                </c:pt>
                <c:pt idx="25">
                  <c:v>0.44400000000000001</c:v>
                </c:pt>
                <c:pt idx="26">
                  <c:v>0.439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6E-4E22-A52F-3973FC1F63D6}"/>
            </c:ext>
          </c:extLst>
        </c:ser>
        <c:ser>
          <c:idx val="2"/>
          <c:order val="2"/>
          <c:tx>
            <c:strRef>
              <c:f>'21'!$J$15</c:f>
              <c:strCache>
                <c:ptCount val="1"/>
                <c:pt idx="0">
                  <c:v>All</c:v>
                </c:pt>
              </c:strCache>
            </c:strRef>
          </c:tx>
          <c:spPr>
            <a:ln w="25400" cmpd="sng">
              <a:solidFill>
                <a:srgbClr val="7D0532"/>
              </a:solidFill>
              <a:prstDash val="solid"/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8.3171337909827711E-2"/>
                  <c:y val="3.2070811869392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6E-4E22-A52F-3973FC1F63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'21'!$G$16:$G$42</c:f>
              <c:numCache>
                <c:formatCode>General</c:formatCode>
                <c:ptCount val="27"/>
                <c:pt idx="5" formatCode="m/d/yyyy">
                  <c:v>42916</c:v>
                </c:pt>
                <c:pt idx="11" formatCode="m/d/yyyy">
                  <c:v>43100</c:v>
                </c:pt>
                <c:pt idx="17" formatCode="m/d/yyyy">
                  <c:v>43281</c:v>
                </c:pt>
                <c:pt idx="26" formatCode="m/d/yyyy">
                  <c:v>43555</c:v>
                </c:pt>
              </c:numCache>
            </c:numRef>
          </c:cat>
          <c:val>
            <c:numRef>
              <c:f>'21'!$J$16:$J$42</c:f>
              <c:numCache>
                <c:formatCode>0.0%</c:formatCode>
                <c:ptCount val="27"/>
                <c:pt idx="0">
                  <c:v>0.56200000000000006</c:v>
                </c:pt>
                <c:pt idx="1">
                  <c:v>0.55900000000000005</c:v>
                </c:pt>
                <c:pt idx="2">
                  <c:v>0.55100000000000005</c:v>
                </c:pt>
                <c:pt idx="3">
                  <c:v>0.56599999999999995</c:v>
                </c:pt>
                <c:pt idx="4">
                  <c:v>0.56399999999999995</c:v>
                </c:pt>
                <c:pt idx="5">
                  <c:v>0.57699999999999996</c:v>
                </c:pt>
                <c:pt idx="6">
                  <c:v>0.57999999999999996</c:v>
                </c:pt>
                <c:pt idx="7">
                  <c:v>0.56899999999999995</c:v>
                </c:pt>
                <c:pt idx="8">
                  <c:v>0.56399999999999995</c:v>
                </c:pt>
                <c:pt idx="9">
                  <c:v>0.55800000000000005</c:v>
                </c:pt>
                <c:pt idx="10">
                  <c:v>0.54900000000000004</c:v>
                </c:pt>
                <c:pt idx="11">
                  <c:v>0.54500000000000004</c:v>
                </c:pt>
                <c:pt idx="12">
                  <c:v>0.56599999999999995</c:v>
                </c:pt>
                <c:pt idx="13">
                  <c:v>0.56200000000000006</c:v>
                </c:pt>
                <c:pt idx="14">
                  <c:v>0.56399999999999995</c:v>
                </c:pt>
                <c:pt idx="15">
                  <c:v>0.56200000000000006</c:v>
                </c:pt>
                <c:pt idx="16">
                  <c:v>0.56000000000000005</c:v>
                </c:pt>
                <c:pt idx="17">
                  <c:v>0.55700000000000005</c:v>
                </c:pt>
                <c:pt idx="18">
                  <c:v>0.55100000000000005</c:v>
                </c:pt>
                <c:pt idx="19">
                  <c:v>0.55000000000000004</c:v>
                </c:pt>
                <c:pt idx="20">
                  <c:v>0.54300000000000004</c:v>
                </c:pt>
                <c:pt idx="21">
                  <c:v>0.54600000000000004</c:v>
                </c:pt>
                <c:pt idx="22">
                  <c:v>0.53700000000000003</c:v>
                </c:pt>
                <c:pt idx="23">
                  <c:v>0.52800000000000002</c:v>
                </c:pt>
                <c:pt idx="24">
                  <c:v>0.53200000000000003</c:v>
                </c:pt>
                <c:pt idx="25">
                  <c:v>0.52200000000000002</c:v>
                </c:pt>
                <c:pt idx="26">
                  <c:v>0.51700000000000002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6E-4E22-A52F-3973FC1F6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760576"/>
        <c:axId val="122770560"/>
      </c:lineChart>
      <c:catAx>
        <c:axId val="122760576"/>
        <c:scaling>
          <c:orientation val="minMax"/>
        </c:scaling>
        <c:delete val="0"/>
        <c:axPos val="b"/>
        <c:numFmt formatCode="[$-409]mm\.yy;@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770560"/>
        <c:crosses val="autoZero"/>
        <c:auto val="0"/>
        <c:lblAlgn val="ctr"/>
        <c:lblOffset val="100"/>
        <c:tickMarkSkip val="3"/>
        <c:noMultiLvlLbl val="1"/>
      </c:catAx>
      <c:valAx>
        <c:axId val="122770560"/>
        <c:scaling>
          <c:orientation val="minMax"/>
          <c:min val="0.4"/>
        </c:scaling>
        <c:delete val="0"/>
        <c:axPos val="l"/>
        <c:majorGridlines>
          <c:spPr>
            <a:ln w="3175" cap="flat" cmpd="sng" algn="ctr">
              <a:solidFill>
                <a:srgbClr val="8C969B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%" sourceLinked="0"/>
        <c:majorTickMark val="in"/>
        <c:minorTickMark val="none"/>
        <c:tickLblPos val="low"/>
        <c:spPr>
          <a:noFill/>
          <a:ln w="9525" cap="flat" cmpd="sng" algn="ctr">
            <a:solidFill>
              <a:srgbClr val="505050"/>
            </a:solidFill>
            <a:prstDash val="solid"/>
            <a:round/>
          </a:ln>
          <a:effectLst/>
          <a:extLst/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122760576"/>
        <c:crosses val="autoZero"/>
        <c:crossBetween val="between"/>
      </c:valAx>
      <c:spPr>
        <a:noFill/>
        <a:ln w="9525"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0"/>
          <c:y val="0.84964814814814815"/>
          <c:w val="0.97662321683227871"/>
          <c:h val="0.12202910052910053"/>
        </c:manualLayout>
      </c:layout>
      <c:overlay val="0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legend>
    <c:plotVisOnly val="1"/>
    <c:dispBlanksAs val="gap"/>
    <c:showDLblsOverMax val="0"/>
  </c:chart>
  <c:spPr>
    <a:noFill/>
    <a:ln w="6350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6350" cap="flat" cmpd="sng" algn="ctr">
          <a:solidFill>
            <a:sysClr val="windowText" lastClr="000000">
              <a:tint val="75000"/>
            </a:sysClr>
          </a:solidFill>
          <a:prstDash val="solid"/>
          <a:round/>
        </a14:hiddenLine>
      </a:ext>
    </a:extLst>
  </c:spPr>
  <c:txPr>
    <a:bodyPr/>
    <a:lstStyle/>
    <a:p>
      <a:pPr>
        <a:defRPr sz="1000" b="0" i="0" strike="noStrike">
          <a:solidFill>
            <a:srgbClr val="000000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0.16284</cdr:x>
      <cdr:y>0.63053</cdr:y>
    </cdr:from>
    <cdr:to>
      <cdr:x>0.22876</cdr:x>
      <cdr:y>0.69593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7222" y="1248449"/>
          <a:ext cx="201277" cy="12950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cdr:txBody>
    </cdr:sp>
  </cdr:relSizeAnchor>
  <cdr:relSizeAnchor xmlns:cdr="http://schemas.openxmlformats.org/drawingml/2006/chartDrawing">
    <cdr:from>
      <cdr:x>0.1443</cdr:x>
      <cdr:y>0.34191</cdr:y>
    </cdr:from>
    <cdr:to>
      <cdr:x>0.24792</cdr:x>
      <cdr:y>0.41715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40599" y="676982"/>
          <a:ext cx="316398" cy="14897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25</a:t>
          </a:r>
          <a:endParaRPr lang="uk-UA" sz="75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0.14664</cdr:x>
      <cdr:y>0.20628</cdr:y>
    </cdr:from>
    <cdr:to>
      <cdr:x>0.24988</cdr:x>
      <cdr:y>0.28298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47742" y="408430"/>
          <a:ext cx="315238" cy="15186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85</a:t>
          </a:r>
          <a:endParaRPr lang="uk-UA" sz="75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0.31583</cdr:x>
      <cdr:y>0.13999</cdr:y>
    </cdr:from>
    <cdr:to>
      <cdr:x>0.41907</cdr:x>
      <cdr:y>0.21669</cdr:y>
    </cdr:to>
    <cdr:sp macro="" textlink="">
      <cdr:nvSpPr>
        <cdr:cNvPr id="39" name="TextBox 38"/>
        <cdr:cNvSpPr txBox="1"/>
      </cdr:nvSpPr>
      <cdr:spPr>
        <a:xfrm xmlns:a="http://schemas.openxmlformats.org/drawingml/2006/main">
          <a:off x="964359" y="277178"/>
          <a:ext cx="315237" cy="15186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65</a:t>
          </a:r>
          <a:endParaRPr lang="uk-UA" sz="75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0.47896</cdr:x>
      <cdr:y>0.08698</cdr:y>
    </cdr:from>
    <cdr:to>
      <cdr:x>0.58788</cdr:x>
      <cdr:y>0.18454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462472" y="172220"/>
          <a:ext cx="332581" cy="1931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54</a:t>
          </a:r>
        </a:p>
      </cdr:txBody>
    </cdr:sp>
  </cdr:relSizeAnchor>
  <cdr:relSizeAnchor xmlns:cdr="http://schemas.openxmlformats.org/drawingml/2006/chartDrawing">
    <cdr:from>
      <cdr:x>0.82792</cdr:x>
      <cdr:y>0.09417</cdr:y>
    </cdr:from>
    <cdr:to>
      <cdr:x>0.93082</cdr:x>
      <cdr:y>0.16529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2528007" y="186459"/>
          <a:ext cx="314199" cy="14081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uk-UA" sz="75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0.31595</cdr:x>
      <cdr:y>0.2757</cdr:y>
    </cdr:from>
    <cdr:to>
      <cdr:x>0.41957</cdr:x>
      <cdr:y>0.35094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64726" y="545888"/>
          <a:ext cx="316398" cy="14897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25</a:t>
          </a:r>
          <a:endParaRPr lang="uk-UA" sz="75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0.48695</cdr:x>
      <cdr:y>0.21699</cdr:y>
    </cdr:from>
    <cdr:to>
      <cdr:x>0.59056</cdr:x>
      <cdr:y>0.29223</cdr:y>
    </cdr:to>
    <cdr:sp macro="" textlink="">
      <cdr:nvSpPr>
        <cdr:cNvPr id="34" name="TextBox 33"/>
        <cdr:cNvSpPr txBox="1"/>
      </cdr:nvSpPr>
      <cdr:spPr>
        <a:xfrm xmlns:a="http://schemas.openxmlformats.org/drawingml/2006/main">
          <a:off x="1486868" y="429647"/>
          <a:ext cx="316368" cy="14897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uk-UA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cdr:txBody>
    </cdr:sp>
  </cdr:relSizeAnchor>
  <cdr:relSizeAnchor xmlns:cdr="http://schemas.openxmlformats.org/drawingml/2006/chartDrawing">
    <cdr:from>
      <cdr:x>0.82978</cdr:x>
      <cdr:y>0.21353</cdr:y>
    </cdr:from>
    <cdr:to>
      <cdr:x>0.93107</cdr:x>
      <cdr:y>0.28877</cdr:y>
    </cdr:to>
    <cdr:sp macro="" textlink="">
      <cdr:nvSpPr>
        <cdr:cNvPr id="35" name="TextBox 34"/>
        <cdr:cNvSpPr txBox="1"/>
      </cdr:nvSpPr>
      <cdr:spPr>
        <a:xfrm xmlns:a="http://schemas.openxmlformats.org/drawingml/2006/main">
          <a:off x="2533685" y="422794"/>
          <a:ext cx="309283" cy="14897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21</a:t>
          </a:r>
          <a:endParaRPr lang="uk-UA" sz="75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0.65705</cdr:x>
      <cdr:y>0.20781</cdr:y>
    </cdr:from>
    <cdr:to>
      <cdr:x>0.75835</cdr:x>
      <cdr:y>0.28305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2006252" y="411466"/>
          <a:ext cx="309314" cy="14897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uk-UA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0.51881</cdr:x>
      <cdr:y>0.50031</cdr:y>
    </cdr:from>
    <cdr:to>
      <cdr:x>0.56435</cdr:x>
      <cdr:y>0.56424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584149" y="990621"/>
          <a:ext cx="139054" cy="12658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cdr:txBody>
    </cdr:sp>
  </cdr:relSizeAnchor>
  <cdr:relSizeAnchor xmlns:cdr="http://schemas.openxmlformats.org/drawingml/2006/chartDrawing">
    <cdr:from>
      <cdr:x>0.6889</cdr:x>
      <cdr:y>0.49803</cdr:y>
    </cdr:from>
    <cdr:to>
      <cdr:x>0.73444</cdr:x>
      <cdr:y>0.56195</cdr:y>
    </cdr:to>
    <cdr:sp macro="" textlink="">
      <cdr:nvSpPr>
        <cdr:cNvPr id="41" name="TextBox 40"/>
        <cdr:cNvSpPr txBox="1"/>
      </cdr:nvSpPr>
      <cdr:spPr>
        <a:xfrm xmlns:a="http://schemas.openxmlformats.org/drawingml/2006/main">
          <a:off x="2103515" y="986107"/>
          <a:ext cx="139053" cy="12656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uk-UA" sz="75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0.85583</cdr:x>
      <cdr:y>0.4977</cdr:y>
    </cdr:from>
    <cdr:to>
      <cdr:x>0.90137</cdr:x>
      <cdr:y>0.56163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2613229" y="985455"/>
          <a:ext cx="139054" cy="12658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uk-UA" sz="75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0.34715</cdr:x>
      <cdr:y>0.52003</cdr:y>
    </cdr:from>
    <cdr:to>
      <cdr:x>0.39269</cdr:x>
      <cdr:y>0.58396</cdr:y>
    </cdr:to>
    <cdr:sp macro="" textlink="">
      <cdr:nvSpPr>
        <cdr:cNvPr id="37" name="TextBox 36"/>
        <cdr:cNvSpPr txBox="1"/>
      </cdr:nvSpPr>
      <cdr:spPr>
        <a:xfrm xmlns:a="http://schemas.openxmlformats.org/drawingml/2006/main">
          <a:off x="1312023" y="1345733"/>
          <a:ext cx="172115" cy="16543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7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endParaRPr lang="uk-UA" sz="75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0.65738</cdr:x>
      <cdr:y>0.08799</cdr:y>
    </cdr:from>
    <cdr:to>
      <cdr:x>0.76028</cdr:x>
      <cdr:y>0.15911</cdr:y>
    </cdr:to>
    <cdr:sp macro="" textlink="">
      <cdr:nvSpPr>
        <cdr:cNvPr id="44" name="TextBox 43"/>
        <cdr:cNvSpPr txBox="1"/>
      </cdr:nvSpPr>
      <cdr:spPr>
        <a:xfrm xmlns:a="http://schemas.openxmlformats.org/drawingml/2006/main">
          <a:off x="2007259" y="174215"/>
          <a:ext cx="314199" cy="14081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51</a:t>
          </a:r>
        </a:p>
      </cdr:txBody>
    </cdr:sp>
  </cdr:relSizeAnchor>
  <cdr:relSizeAnchor xmlns:cdr="http://schemas.openxmlformats.org/drawingml/2006/chartDrawing">
    <cdr:from>
      <cdr:x>0.15791</cdr:x>
      <cdr:y>0.49146</cdr:y>
    </cdr:from>
    <cdr:to>
      <cdr:x>0.23396</cdr:x>
      <cdr:y>0.55963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482169" y="973091"/>
          <a:ext cx="232206" cy="13498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uk-UA" sz="75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0.39943</cdr:x>
      <cdr:y>0.39571</cdr:y>
    </cdr:from>
    <cdr:to>
      <cdr:x>0.42717</cdr:x>
      <cdr:y>0.46313</cdr:y>
    </cdr:to>
    <cdr:sp macro="" textlink="">
      <cdr:nvSpPr>
        <cdr:cNvPr id="47" name="TextBox 46"/>
        <cdr:cNvSpPr txBox="1"/>
      </cdr:nvSpPr>
      <cdr:spPr>
        <a:xfrm xmlns:a="http://schemas.openxmlformats.org/drawingml/2006/main">
          <a:off x="1218768" y="870126"/>
          <a:ext cx="84653" cy="1482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uk-UA" sz="75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0.42781</cdr:x>
      <cdr:y>0.05224</cdr:y>
    </cdr:from>
    <cdr:to>
      <cdr:x>0.42781</cdr:x>
      <cdr:y>0.65905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303020" y="99060"/>
          <a:ext cx="0" cy="115062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5050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0.76806</cdr:x>
      <cdr:y>0.04822</cdr:y>
    </cdr:from>
    <cdr:to>
      <cdr:x>0.77307</cdr:x>
      <cdr:y>0.65905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2339340" y="91440"/>
          <a:ext cx="15240" cy="115824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5050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0.78608</cdr:x>
      <cdr:y>0.18677</cdr:y>
    </cdr:from>
    <cdr:to>
      <cdr:x>1</cdr:x>
      <cdr:y>0.26812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9959" y="382709"/>
          <a:ext cx="627063" cy="16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0.8929</cdr:x>
      <cdr:y>0.70208</cdr:y>
    </cdr:from>
    <cdr:to>
      <cdr:x>1</cdr:x>
      <cdr:y>0.77058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47300" y="2166674"/>
          <a:ext cx="413500" cy="21141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r"/>
          <a:r>
            <a:rPr lang="en-US" sz="1100" dirty="0" smtClean="0">
              <a:latin typeface="+mj-lt"/>
            </a:rPr>
            <a:t>04.19</a:t>
          </a:r>
          <a:endParaRPr lang="uk-UA" sz="1100" dirty="0"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0.78608</cdr:x>
      <cdr:y>0.18677</cdr:y>
    </cdr:from>
    <cdr:to>
      <cdr:x>1</cdr:x>
      <cdr:y>0.26812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9959" y="382709"/>
          <a:ext cx="627063" cy="16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0.87217</cdr:x>
      <cdr:y>0.72618</cdr:y>
    </cdr:from>
    <cdr:to>
      <cdr:x>0.9732</cdr:x>
      <cdr:y>0.78655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67291" y="2160362"/>
          <a:ext cx="390058" cy="1796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l"/>
          <a:r>
            <a:rPr lang="en-US" sz="1100">
              <a:latin typeface="+mn-lt"/>
            </a:rPr>
            <a:t>04.19</a:t>
          </a:r>
          <a:endParaRPr lang="uk-UA" sz="110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F22474A9-D837-4B14-B576-B22099138CA4}" type="datetimeFigureOut">
              <a:rPr lang="uk-UA" smtClean="0"/>
              <a:t>03.06.2019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9F5228F5-4593-4292-973C-B6DC8F07712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479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0117C395-DD53-42C5-857B-D672A67213F7}" type="datetimeFigureOut">
              <a:rPr lang="uk-UA" smtClean="0"/>
              <a:t>03.06.2019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58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36156357-BADD-4859-9EB2-74F4242A1EE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584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1514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1pPr>
    <a:lvl2pPr marL="615757" algn="l" defTabSz="1231514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2pPr>
    <a:lvl3pPr marL="1231514" algn="l" defTabSz="1231514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3pPr>
    <a:lvl4pPr marL="1847271" algn="l" defTabSz="1231514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4pPr>
    <a:lvl5pPr marL="2463028" algn="l" defTabSz="1231514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5pPr>
    <a:lvl6pPr marL="3078785" algn="l" defTabSz="1231514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6pPr>
    <a:lvl7pPr marL="3694542" algn="l" defTabSz="1231514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7pPr>
    <a:lvl8pPr marL="4310299" algn="l" defTabSz="1231514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8pPr>
    <a:lvl9pPr marL="4926056" algn="l" defTabSz="1231514" rtl="0" eaLnBrk="1" latinLnBrk="0" hangingPunct="1">
      <a:defRPr sz="16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812800"/>
            <a:ext cx="5440362" cy="40798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7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2A139A-07BE-4A86-B21E-EAD9EE794BA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88273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48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facebook.com/NationalBankOfUkraine?ref_type=bookmark" TargetMode="External"/><Relationship Id="rId7" Type="http://schemas.openxmlformats.org/officeDocument/2006/relationships/hyperlink" Target="https://www.instagram.com/national_bank_of_ukraine/" TargetMode="External"/><Relationship Id="rId2" Type="http://schemas.openxmlformats.org/officeDocument/2006/relationships/hyperlink" Target="https://bank.gov.ua/control/en/index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channel/UCLWsi-3SHrFwwyb0AceOgHQ" TargetMode="External"/><Relationship Id="rId5" Type="http://schemas.openxmlformats.org/officeDocument/2006/relationships/hyperlink" Target="https://www.flickr.com/photos/134562672@N08" TargetMode="External"/><Relationship Id="rId4" Type="http://schemas.openxmlformats.org/officeDocument/2006/relationships/hyperlink" Target="https://twitter.com/NBUkraine_e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1, англ. м., е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6"/>
          <p:cNvSpPr/>
          <p:nvPr userDrawn="1"/>
        </p:nvSpPr>
        <p:spPr>
          <a:xfrm>
            <a:off x="0" y="1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3" name="Picture 2" descr="D:\DESIGN\РЕБРЕНДИНГ\Templates\PowerPoint\06-2018\4x3\Presentation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2"/>
          <p:cNvSpPr/>
          <p:nvPr userDrawn="1"/>
        </p:nvSpPr>
        <p:spPr>
          <a:xfrm>
            <a:off x="0" y="548632"/>
            <a:ext cx="3143379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529000"/>
            <a:ext cx="4500000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60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32000" y="5123184"/>
            <a:ext cx="4320000" cy="36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 smtClean="0"/>
              <a:t>Ім’я та прізвище</a:t>
            </a:r>
            <a:endParaRPr lang="uk-UA" noProof="0" dirty="0"/>
          </a:p>
        </p:txBody>
      </p:sp>
      <p:sp>
        <p:nvSpPr>
          <p:cNvPr id="20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5" y="3610479"/>
            <a:ext cx="4499975" cy="718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uk-UA" noProof="0" dirty="0" smtClean="0"/>
              <a:t>Підзаголовок</a:t>
            </a:r>
            <a:endParaRPr lang="uk-UA" noProof="0" dirty="0"/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2232000" y="5948725"/>
            <a:ext cx="4320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1400"/>
            </a:lvl1pPr>
          </a:lstStyle>
          <a:p>
            <a:pPr lvl="0"/>
            <a:r>
              <a:rPr lang="uk-UA" noProof="0" dirty="0" smtClean="0"/>
              <a:t>Місце складання, дата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4" y="768255"/>
            <a:ext cx="1730606" cy="452383"/>
          </a:xfrm>
          <a:prstGeom prst="rect">
            <a:avLst/>
          </a:prstGeom>
        </p:spPr>
      </p:pic>
      <p:pic>
        <p:nvPicPr>
          <p:cNvPr id="25" name="Picture 2" descr="D:\DESIGN\РЕБРЕНДИНГ\Templates\PowerPoint\06-2018\4x3\Presentation-0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24" y="0"/>
            <a:ext cx="2703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232025" y="5481322"/>
            <a:ext cx="4319588" cy="46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uk-UA" noProof="0" dirty="0" smtClean="0"/>
              <a:t>Посада доповідача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45654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74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велик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dirty="0" smtClean="0"/>
              <a:t>Заголовок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1452001"/>
            <a:ext cx="7920000" cy="480000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172" b="1" baseline="0"/>
            </a:lvl1pPr>
            <a:lvl2pPr marL="446628" indent="0">
              <a:buNone/>
              <a:defRPr sz="1172"/>
            </a:lvl2pPr>
            <a:lvl3pPr marL="789353" indent="0">
              <a:buNone/>
              <a:defRPr sz="1172"/>
            </a:lvl3pPr>
            <a:lvl4pPr marL="1138280" indent="0">
              <a:buNone/>
              <a:defRPr sz="1172"/>
            </a:lvl4pPr>
            <a:lvl5pPr marL="1488758" indent="0">
              <a:buNone/>
              <a:defRPr sz="1172"/>
            </a:lvl5pPr>
          </a:lstStyle>
          <a:p>
            <a:pPr lvl="0"/>
            <a:r>
              <a:rPr lang="uk-UA" noProof="0" dirty="0" smtClean="0"/>
              <a:t>Назва діаграми</a:t>
            </a:r>
          </a:p>
        </p:txBody>
      </p:sp>
      <p:sp>
        <p:nvSpPr>
          <p:cNvPr id="5" name="Диаграмма 6"/>
          <p:cNvSpPr>
            <a:spLocks noGrp="1"/>
          </p:cNvSpPr>
          <p:nvPr>
            <p:ph type="chart" sz="quarter" idx="12" hasCustomPrompt="1"/>
          </p:nvPr>
        </p:nvSpPr>
        <p:spPr>
          <a:xfrm>
            <a:off x="791800" y="2029627"/>
            <a:ext cx="7920000" cy="38396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72"/>
            </a:lvl1pPr>
          </a:lstStyle>
          <a:p>
            <a:r>
              <a:rPr lang="uk-UA" dirty="0" smtClean="0"/>
              <a:t>Діаграма</a:t>
            </a:r>
            <a:endParaRPr lang="uk-UA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791800" y="1980125"/>
            <a:ext cx="792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5971360"/>
            <a:ext cx="7919800" cy="384000"/>
          </a:xfrm>
        </p:spPr>
        <p:txBody>
          <a:bodyPr wrap="square" anchor="t">
            <a:noAutofit/>
          </a:bodyPr>
          <a:lstStyle>
            <a:lvl1pPr marL="0" indent="0">
              <a:spcBef>
                <a:spcPts val="0"/>
              </a:spcBef>
              <a:buNone/>
              <a:defRPr sz="1075" b="0" baseline="0"/>
            </a:lvl1pPr>
            <a:lvl2pPr marL="446628" indent="0">
              <a:buNone/>
              <a:defRPr sz="1172"/>
            </a:lvl2pPr>
            <a:lvl3pPr marL="789353" indent="0">
              <a:buNone/>
              <a:defRPr sz="1172"/>
            </a:lvl3pPr>
            <a:lvl4pPr marL="1138280" indent="0">
              <a:buNone/>
              <a:defRPr sz="1172"/>
            </a:lvl4pPr>
            <a:lvl5pPr marL="1488758" indent="0">
              <a:buNone/>
              <a:defRPr sz="1172"/>
            </a:lvl5pPr>
          </a:lstStyle>
          <a:p>
            <a:pPr lvl="0"/>
            <a:r>
              <a:rPr lang="uk-UA" noProof="0" dirty="0" smtClean="0"/>
              <a:t>Джерело</a:t>
            </a:r>
          </a:p>
        </p:txBody>
      </p:sp>
      <p:cxnSp>
        <p:nvCxnSpPr>
          <p:cNvPr id="8" name="Прямая соединительная линия 8"/>
          <p:cNvCxnSpPr/>
          <p:nvPr userDrawn="1"/>
        </p:nvCxnSpPr>
        <p:spPr>
          <a:xfrm>
            <a:off x="791800" y="5920560"/>
            <a:ext cx="792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15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92163" y="1449388"/>
            <a:ext cx="360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293"/>
              </a:spcBef>
              <a:buNone/>
              <a:defRPr sz="1465" b="1">
                <a:solidFill>
                  <a:schemeClr val="tx1"/>
                </a:solidFill>
              </a:defRPr>
            </a:lvl1pPr>
            <a:lvl2pPr marL="446628" indent="0">
              <a:buNone/>
              <a:defRPr sz="1954" b="1"/>
            </a:lvl2pPr>
            <a:lvl3pPr marL="893255" indent="0">
              <a:buNone/>
              <a:defRPr sz="1758" b="1"/>
            </a:lvl3pPr>
            <a:lvl4pPr marL="1339883" indent="0">
              <a:buNone/>
              <a:defRPr sz="1563" b="1"/>
            </a:lvl4pPr>
            <a:lvl5pPr marL="1786510" indent="0">
              <a:buNone/>
              <a:defRPr sz="1563" b="1"/>
            </a:lvl5pPr>
            <a:lvl6pPr marL="2233138" indent="0">
              <a:buNone/>
              <a:defRPr sz="1563" b="1"/>
            </a:lvl6pPr>
            <a:lvl7pPr marL="2679765" indent="0">
              <a:buNone/>
              <a:defRPr sz="1563" b="1"/>
            </a:lvl7pPr>
            <a:lvl8pPr marL="3126393" indent="0">
              <a:buNone/>
              <a:defRPr sz="1563" b="1"/>
            </a:lvl8pPr>
            <a:lvl9pPr marL="3573021" indent="0">
              <a:buNone/>
              <a:defRPr sz="1563" b="1"/>
            </a:lvl9pPr>
          </a:lstStyle>
          <a:p>
            <a:pPr lvl="0"/>
            <a:r>
              <a:rPr lang="uk-UA" noProof="0" dirty="0" smtClean="0"/>
              <a:t>Текст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5103116" y="1449388"/>
            <a:ext cx="3600000" cy="540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293"/>
              </a:spcBef>
              <a:buNone/>
              <a:defRPr sz="1465" b="1">
                <a:solidFill>
                  <a:schemeClr val="tx1"/>
                </a:solidFill>
              </a:defRPr>
            </a:lvl1pPr>
            <a:lvl2pPr marL="446628" indent="0">
              <a:buNone/>
              <a:defRPr sz="1954" b="1"/>
            </a:lvl2pPr>
            <a:lvl3pPr marL="893255" indent="0">
              <a:buNone/>
              <a:defRPr sz="1758" b="1"/>
            </a:lvl3pPr>
            <a:lvl4pPr marL="1339883" indent="0">
              <a:buNone/>
              <a:defRPr sz="1563" b="1"/>
            </a:lvl4pPr>
            <a:lvl5pPr marL="1786510" indent="0">
              <a:buNone/>
              <a:defRPr sz="1563" b="1"/>
            </a:lvl5pPr>
            <a:lvl6pPr marL="2233138" indent="0">
              <a:buNone/>
              <a:defRPr sz="1563" b="1"/>
            </a:lvl6pPr>
            <a:lvl7pPr marL="2679765" indent="0">
              <a:buNone/>
              <a:defRPr sz="1563" b="1"/>
            </a:lvl7pPr>
            <a:lvl8pPr marL="3126393" indent="0">
              <a:buNone/>
              <a:defRPr sz="1563" b="1"/>
            </a:lvl8pPr>
            <a:lvl9pPr marL="3573021" indent="0">
              <a:buNone/>
              <a:defRPr sz="1563" b="1"/>
            </a:lvl9pPr>
          </a:lstStyle>
          <a:p>
            <a:pPr lvl="0"/>
            <a:r>
              <a:rPr lang="uk-UA" noProof="0" dirty="0" smtClean="0"/>
              <a:t>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792165" y="1989000"/>
            <a:ext cx="3600451" cy="4319725"/>
          </a:xfrm>
          <a:prstGeom prst="rect">
            <a:avLst/>
          </a:prstGeom>
        </p:spPr>
        <p:txBody>
          <a:bodyPr>
            <a:norm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5111750" y="1989000"/>
            <a:ext cx="3600451" cy="4319725"/>
          </a:xfrm>
          <a:prstGeom prst="rect">
            <a:avLst/>
          </a:prstGeom>
        </p:spPr>
        <p:txBody>
          <a:bodyPr>
            <a:norm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23910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99" userDrawn="1">
          <p15:clr>
            <a:srgbClr val="FBAE40"/>
          </p15:clr>
        </p15:guide>
        <p15:guide id="3" pos="5488" userDrawn="1">
          <p15:clr>
            <a:srgbClr val="FBAE40"/>
          </p15:clr>
        </p15:guide>
        <p15:guide id="4" orient="horz" pos="1217" userDrawn="1">
          <p15:clr>
            <a:srgbClr val="FBAE40"/>
          </p15:clr>
        </p15:guide>
        <p15:guide id="5" orient="horz" pos="529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впці: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792165" y="1449391"/>
            <a:ext cx="2339837" cy="4859338"/>
          </a:xfrm>
          <a:prstGeom prst="rect">
            <a:avLst/>
          </a:prstGeom>
        </p:spPr>
        <p:txBody>
          <a:bodyPr/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563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563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3492000" y="1449390"/>
            <a:ext cx="5220200" cy="3959610"/>
          </a:xfrm>
          <a:prstGeom prst="rect">
            <a:avLst/>
          </a:prstGeom>
        </p:spPr>
        <p:txBody>
          <a:bodyPr/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3492502" y="5589007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93"/>
              </a:spcBef>
              <a:buNone/>
              <a:defRPr sz="1368"/>
            </a:lvl1pPr>
            <a:lvl2pPr marL="446628" indent="0">
              <a:buNone/>
              <a:defRPr sz="1563"/>
            </a:lvl2pPr>
            <a:lvl3pPr marL="893255" indent="0">
              <a:buNone/>
              <a:defRPr sz="1563"/>
            </a:lvl3pPr>
            <a:lvl4pPr marL="1339883" indent="0">
              <a:buNone/>
              <a:defRPr sz="1563"/>
            </a:lvl4pPr>
            <a:lvl5pPr marL="1786510" indent="0">
              <a:buNone/>
              <a:defRPr sz="1563"/>
            </a:lvl5pPr>
          </a:lstStyle>
          <a:p>
            <a:pPr lvl="0"/>
            <a:r>
              <a:rPr lang="uk-UA" noProof="0" dirty="0" smtClean="0"/>
              <a:t>Текст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6099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99" userDrawn="1">
          <p15:clr>
            <a:srgbClr val="FBAE40"/>
          </p15:clr>
        </p15:guide>
        <p15:guide id="3" pos="5488" userDrawn="1">
          <p15:clr>
            <a:srgbClr val="FBAE40"/>
          </p15:clr>
        </p15:guide>
        <p15:guide id="4" orient="horz" pos="1217" userDrawn="1">
          <p15:clr>
            <a:srgbClr val="FBAE40"/>
          </p15:clr>
        </p15:guide>
        <p15:guide id="5" orient="horz" pos="529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впці: 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6361185" y="1449391"/>
            <a:ext cx="2339837" cy="4859338"/>
          </a:xfrm>
          <a:prstGeom prst="rect">
            <a:avLst/>
          </a:prstGeom>
        </p:spPr>
        <p:txBody>
          <a:bodyPr/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563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563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9" hasCustomPrompt="1"/>
          </p:nvPr>
        </p:nvSpPr>
        <p:spPr>
          <a:xfrm>
            <a:off x="786583" y="1449390"/>
            <a:ext cx="5220200" cy="3959610"/>
          </a:xfrm>
          <a:prstGeom prst="rect">
            <a:avLst/>
          </a:prstGeom>
        </p:spPr>
        <p:txBody>
          <a:bodyPr/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792163" y="5589007"/>
            <a:ext cx="5219700" cy="719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93"/>
              </a:spcBef>
              <a:buNone/>
              <a:defRPr sz="1368"/>
            </a:lvl1pPr>
            <a:lvl2pPr marL="446628" indent="0">
              <a:buNone/>
              <a:defRPr sz="1563"/>
            </a:lvl2pPr>
            <a:lvl3pPr marL="893255" indent="0">
              <a:buNone/>
              <a:defRPr sz="1563"/>
            </a:lvl3pPr>
            <a:lvl4pPr marL="1339883" indent="0">
              <a:buNone/>
              <a:defRPr sz="1563"/>
            </a:lvl4pPr>
            <a:lvl5pPr marL="1786510" indent="0">
              <a:buNone/>
              <a:defRPr sz="1563"/>
            </a:lvl5pPr>
          </a:lstStyle>
          <a:p>
            <a:pPr lvl="0"/>
            <a:r>
              <a:rPr lang="uk-UA" noProof="0" dirty="0" smtClean="0"/>
              <a:t>Текст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604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99" userDrawn="1">
          <p15:clr>
            <a:srgbClr val="FBAE40"/>
          </p15:clr>
        </p15:guide>
        <p15:guide id="3" pos="5488" userDrawn="1">
          <p15:clr>
            <a:srgbClr val="FBAE40"/>
          </p15:clr>
        </p15:guide>
        <p15:guide id="4" orient="horz" pos="1217" userDrawn="1">
          <p15:clr>
            <a:srgbClr val="FBAE40"/>
          </p15:clr>
        </p15:guide>
        <p15:guide id="5" orient="horz" pos="529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1872000" y="1449386"/>
            <a:ext cx="5760000" cy="30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63"/>
            </a:lvl1pPr>
            <a:lvl2pPr marL="446628" indent="0">
              <a:buNone/>
              <a:defRPr sz="2735"/>
            </a:lvl2pPr>
            <a:lvl3pPr marL="893255" indent="0">
              <a:buNone/>
              <a:defRPr sz="2345"/>
            </a:lvl3pPr>
            <a:lvl4pPr marL="1339883" indent="0">
              <a:buNone/>
              <a:defRPr sz="1954"/>
            </a:lvl4pPr>
            <a:lvl5pPr marL="1786510" indent="0">
              <a:buNone/>
              <a:defRPr sz="1954"/>
            </a:lvl5pPr>
            <a:lvl6pPr marL="2233138" indent="0">
              <a:buNone/>
              <a:defRPr sz="1954"/>
            </a:lvl6pPr>
            <a:lvl7pPr marL="2679765" indent="0">
              <a:buNone/>
              <a:defRPr sz="1954"/>
            </a:lvl7pPr>
            <a:lvl8pPr marL="3126393" indent="0">
              <a:buNone/>
              <a:defRPr sz="1954"/>
            </a:lvl8pPr>
            <a:lvl9pPr marL="3573021" indent="0">
              <a:buNone/>
              <a:defRPr sz="1954"/>
            </a:lvl9pPr>
          </a:lstStyle>
          <a:p>
            <a:r>
              <a:rPr lang="uk-UA" noProof="0" dirty="0" smtClean="0"/>
              <a:t>Зображення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875485" y="4869774"/>
            <a:ext cx="5760000" cy="14392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93"/>
              </a:spcBef>
              <a:buNone/>
              <a:defRPr sz="1368"/>
            </a:lvl1pPr>
            <a:lvl2pPr marL="446628" indent="0">
              <a:buNone/>
              <a:defRPr sz="1172"/>
            </a:lvl2pPr>
            <a:lvl3pPr marL="893255" indent="0">
              <a:buNone/>
              <a:defRPr sz="977"/>
            </a:lvl3pPr>
            <a:lvl4pPr marL="1339883" indent="0">
              <a:buNone/>
              <a:defRPr sz="879"/>
            </a:lvl4pPr>
            <a:lvl5pPr marL="1786510" indent="0">
              <a:buNone/>
              <a:defRPr sz="879"/>
            </a:lvl5pPr>
            <a:lvl6pPr marL="2233138" indent="0">
              <a:buNone/>
              <a:defRPr sz="879"/>
            </a:lvl6pPr>
            <a:lvl7pPr marL="2679765" indent="0">
              <a:buNone/>
              <a:defRPr sz="879"/>
            </a:lvl7pPr>
            <a:lvl8pPr marL="3126393" indent="0">
              <a:buNone/>
              <a:defRPr sz="879"/>
            </a:lvl8pPr>
            <a:lvl9pPr marL="3573021" indent="0">
              <a:buNone/>
              <a:defRPr sz="879"/>
            </a:lvl9pPr>
          </a:lstStyle>
          <a:p>
            <a:pPr lvl="0"/>
            <a:r>
              <a:rPr lang="uk-UA" noProof="0" dirty="0" smtClean="0"/>
              <a:t>Текст слайда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280882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7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5299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pos="299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без наповн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065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і діаг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</a:t>
            </a:r>
            <a:endParaRPr lang="uk-UA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1089000"/>
            <a:ext cx="3780000" cy="360000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172" b="1" baseline="0"/>
            </a:lvl1pPr>
            <a:lvl2pPr marL="446628" indent="0">
              <a:buNone/>
              <a:defRPr sz="1172"/>
            </a:lvl2pPr>
            <a:lvl3pPr marL="789353" indent="0">
              <a:buNone/>
              <a:defRPr sz="1172"/>
            </a:lvl3pPr>
            <a:lvl4pPr marL="1138280" indent="0">
              <a:buNone/>
              <a:defRPr sz="1172"/>
            </a:lvl4pPr>
            <a:lvl5pPr marL="1488758" indent="0">
              <a:buNone/>
              <a:defRPr sz="1172"/>
            </a:lvl5pPr>
          </a:lstStyle>
          <a:p>
            <a:pPr lvl="0"/>
            <a:r>
              <a:rPr lang="uk-UA" noProof="0" dirty="0" smtClean="0"/>
              <a:t>Назва діаграми</a:t>
            </a:r>
          </a:p>
        </p:txBody>
      </p:sp>
      <p:sp>
        <p:nvSpPr>
          <p:cNvPr id="5" name="Диаграмма 6"/>
          <p:cNvSpPr>
            <a:spLocks noGrp="1"/>
          </p:cNvSpPr>
          <p:nvPr>
            <p:ph type="chart" sz="quarter" idx="12" hasCustomPrompt="1"/>
          </p:nvPr>
        </p:nvSpPr>
        <p:spPr>
          <a:xfrm>
            <a:off x="792000" y="1522217"/>
            <a:ext cx="3780000" cy="28797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72"/>
            </a:lvl1pPr>
          </a:lstStyle>
          <a:p>
            <a:r>
              <a:rPr lang="uk-UA" dirty="0" smtClean="0"/>
              <a:t>Діаграма</a:t>
            </a:r>
            <a:endParaRPr lang="uk-UA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792000" y="1485094"/>
            <a:ext cx="378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791800" y="4869004"/>
            <a:ext cx="7920200" cy="1440001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uk-UA" noProof="0" dirty="0" smtClean="0"/>
              <a:t>Текст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478520"/>
            <a:ext cx="3780000" cy="288000"/>
          </a:xfrm>
        </p:spPr>
        <p:txBody>
          <a:bodyPr wrap="square" anchor="t">
            <a:noAutofit/>
          </a:bodyPr>
          <a:lstStyle>
            <a:lvl1pPr marL="0" indent="0">
              <a:spcBef>
                <a:spcPts val="0"/>
              </a:spcBef>
              <a:buNone/>
              <a:defRPr sz="1075" b="0" baseline="0"/>
            </a:lvl1pPr>
            <a:lvl2pPr marL="446628" indent="0">
              <a:buNone/>
              <a:defRPr sz="1172"/>
            </a:lvl2pPr>
            <a:lvl3pPr marL="789353" indent="0">
              <a:buNone/>
              <a:defRPr sz="1172"/>
            </a:lvl3pPr>
            <a:lvl4pPr marL="1138280" indent="0">
              <a:buNone/>
              <a:defRPr sz="1172"/>
            </a:lvl4pPr>
            <a:lvl5pPr marL="1488758" indent="0">
              <a:buNone/>
              <a:defRPr sz="1172"/>
            </a:lvl5pPr>
          </a:lstStyle>
          <a:p>
            <a:pPr lvl="0"/>
            <a:r>
              <a:rPr lang="uk-UA" noProof="0" dirty="0" smtClean="0"/>
              <a:t>Джерело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92000" y="4440420"/>
            <a:ext cx="378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932000" y="1089000"/>
            <a:ext cx="3780000" cy="360000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172" b="1" baseline="0"/>
            </a:lvl1pPr>
            <a:lvl2pPr marL="446628" indent="0">
              <a:buNone/>
              <a:defRPr sz="1172"/>
            </a:lvl2pPr>
            <a:lvl3pPr marL="789353" indent="0">
              <a:buNone/>
              <a:defRPr sz="1172"/>
            </a:lvl3pPr>
            <a:lvl4pPr marL="1138280" indent="0">
              <a:buNone/>
              <a:defRPr sz="1172"/>
            </a:lvl4pPr>
            <a:lvl5pPr marL="1488758" indent="0">
              <a:buNone/>
              <a:defRPr sz="1172"/>
            </a:lvl5pPr>
          </a:lstStyle>
          <a:p>
            <a:pPr lvl="0"/>
            <a:r>
              <a:rPr lang="uk-UA" noProof="0" dirty="0" smtClean="0"/>
              <a:t>Назва діаграми</a:t>
            </a:r>
          </a:p>
        </p:txBody>
      </p:sp>
      <p:sp>
        <p:nvSpPr>
          <p:cNvPr id="11" name="Диаграмма 6"/>
          <p:cNvSpPr>
            <a:spLocks noGrp="1"/>
          </p:cNvSpPr>
          <p:nvPr>
            <p:ph type="chart" sz="quarter" idx="16" hasCustomPrompt="1"/>
          </p:nvPr>
        </p:nvSpPr>
        <p:spPr>
          <a:xfrm>
            <a:off x="4932000" y="1522217"/>
            <a:ext cx="3780000" cy="28797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72"/>
            </a:lvl1pPr>
          </a:lstStyle>
          <a:p>
            <a:r>
              <a:rPr lang="uk-UA" dirty="0" smtClean="0"/>
              <a:t>Діаграма</a:t>
            </a:r>
            <a:endParaRPr lang="uk-UA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932000" y="1485094"/>
            <a:ext cx="378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00" y="4478520"/>
            <a:ext cx="3780000" cy="288000"/>
          </a:xfrm>
        </p:spPr>
        <p:txBody>
          <a:bodyPr wrap="square" anchor="t">
            <a:noAutofit/>
          </a:bodyPr>
          <a:lstStyle>
            <a:lvl1pPr marL="0" indent="0">
              <a:spcBef>
                <a:spcPts val="0"/>
              </a:spcBef>
              <a:buNone/>
              <a:defRPr sz="1075" b="0" baseline="0"/>
            </a:lvl1pPr>
            <a:lvl2pPr marL="446628" indent="0">
              <a:buNone/>
              <a:defRPr sz="1172"/>
            </a:lvl2pPr>
            <a:lvl3pPr marL="789353" indent="0">
              <a:buNone/>
              <a:defRPr sz="1172"/>
            </a:lvl3pPr>
            <a:lvl4pPr marL="1138280" indent="0">
              <a:buNone/>
              <a:defRPr sz="1172"/>
            </a:lvl4pPr>
            <a:lvl5pPr marL="1488758" indent="0">
              <a:buNone/>
              <a:defRPr sz="1172"/>
            </a:lvl5pPr>
          </a:lstStyle>
          <a:p>
            <a:pPr lvl="0"/>
            <a:r>
              <a:rPr lang="uk-UA" noProof="0" dirty="0" smtClean="0"/>
              <a:t>Джерело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4932000" y="4440420"/>
            <a:ext cx="378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017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ізитна картка (англ. м.)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232000" y="1508755"/>
            <a:ext cx="4680000" cy="38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758" dirty="0"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411763" y="2948755"/>
            <a:ext cx="4320476" cy="4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93"/>
              </a:spcBef>
              <a:buFontTx/>
              <a:buNone/>
              <a:defRPr sz="1563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Name and Surname</a:t>
            </a:r>
            <a:endParaRPr lang="uk-UA" noProof="0" dirty="0"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2411763" y="3428756"/>
            <a:ext cx="4320476" cy="959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93"/>
              </a:spcBef>
              <a:buFontTx/>
              <a:buNone/>
              <a:defRPr sz="1368" b="0" baseline="0"/>
            </a:lvl1pPr>
          </a:lstStyle>
          <a:p>
            <a:pPr lvl="0"/>
            <a:r>
              <a:rPr lang="en-US" noProof="0" dirty="0" smtClean="0"/>
              <a:t>Job title</a:t>
            </a:r>
            <a:r>
              <a:rPr lang="uk-UA" noProof="0" dirty="0" smtClean="0"/>
              <a:t/>
            </a:r>
            <a:br>
              <a:rPr lang="uk-UA" noProof="0" dirty="0" smtClean="0"/>
            </a:br>
            <a:r>
              <a:rPr lang="en-US" noProof="0" dirty="0" smtClean="0"/>
              <a:t>Unit</a:t>
            </a:r>
            <a:endParaRPr lang="uk-UA" noProof="0" dirty="0" smtClean="0"/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2411763" y="4628576"/>
            <a:ext cx="4320476" cy="48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293"/>
              </a:spcBef>
              <a:buFontTx/>
              <a:buNone/>
              <a:defRPr sz="1172" b="0" baseline="0"/>
            </a:lvl1pPr>
          </a:lstStyle>
          <a:p>
            <a:pPr lvl="0"/>
            <a:r>
              <a:rPr lang="en-US" noProof="0" dirty="0" smtClean="0"/>
              <a:t>E</a:t>
            </a:r>
            <a:r>
              <a:rPr lang="uk-UA" noProof="0" dirty="0" smtClean="0"/>
              <a:t>-</a:t>
            </a:r>
            <a:r>
              <a:rPr lang="en-US" noProof="0" dirty="0" smtClean="0"/>
              <a:t>mail</a:t>
            </a:r>
            <a:endParaRPr lang="uk-UA" noProof="0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411764" y="2509214"/>
            <a:ext cx="1620239" cy="60959"/>
            <a:chOff x="2412000" y="2889000"/>
            <a:chExt cx="1440000" cy="0"/>
          </a:xfrm>
        </p:grpSpPr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2412000" y="2889000"/>
              <a:ext cx="72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3132000" y="2889000"/>
              <a:ext cx="72000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2" name="Picture 2" descr="G:\Шаблоны\НБУ new\Logo_color_hor_NBU_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4" y="1748755"/>
            <a:ext cx="1620239" cy="5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470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71" userDrawn="1">
          <p15:clr>
            <a:srgbClr val="FBAE40"/>
          </p15:clr>
        </p15:guide>
        <p15:guide id="2" pos="1404" userDrawn="1">
          <p15:clr>
            <a:srgbClr val="FBAE40"/>
          </p15:clr>
        </p15:guide>
        <p15:guide id="3" pos="43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ізитна картка з фото (англ. м.)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232000" y="1508755"/>
            <a:ext cx="4680000" cy="38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758" dirty="0"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862693" y="2948755"/>
            <a:ext cx="2869547" cy="4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93"/>
              </a:spcBef>
              <a:buFontTx/>
              <a:buNone/>
              <a:defRPr sz="1563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Name and Surname</a:t>
            </a:r>
            <a:endParaRPr lang="uk-UA" noProof="0" dirty="0"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862693" y="3428756"/>
            <a:ext cx="2869547" cy="959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93"/>
              </a:spcBef>
              <a:buFontTx/>
              <a:buNone/>
              <a:defRPr sz="1368" b="0" baseline="0"/>
            </a:lvl1pPr>
          </a:lstStyle>
          <a:p>
            <a:pPr lvl="0"/>
            <a:r>
              <a:rPr lang="en-US" noProof="0" dirty="0" smtClean="0"/>
              <a:t>Job title</a:t>
            </a:r>
            <a:r>
              <a:rPr lang="uk-UA" noProof="0" dirty="0" smtClean="0"/>
              <a:t> </a:t>
            </a:r>
            <a:br>
              <a:rPr lang="uk-UA" noProof="0" dirty="0" smtClean="0"/>
            </a:br>
            <a:r>
              <a:rPr lang="en-US" noProof="0" dirty="0" smtClean="0"/>
              <a:t>Unit</a:t>
            </a:r>
            <a:endParaRPr lang="uk-UA" noProof="0" dirty="0" smtClean="0"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862693" y="4628576"/>
            <a:ext cx="2869547" cy="48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293"/>
              </a:spcBef>
              <a:buFontTx/>
              <a:buNone/>
              <a:defRPr sz="1172" b="0" baseline="0"/>
            </a:lvl1pPr>
          </a:lstStyle>
          <a:p>
            <a:pPr lvl="0"/>
            <a:r>
              <a:rPr lang="en-US" noProof="0" dirty="0" smtClean="0"/>
              <a:t>E</a:t>
            </a:r>
            <a:r>
              <a:rPr lang="uk-UA" noProof="0" dirty="0" smtClean="0"/>
              <a:t>-</a:t>
            </a:r>
            <a:r>
              <a:rPr lang="en-US" noProof="0" smtClean="0"/>
              <a:t>mail</a:t>
            </a:r>
            <a:endParaRPr lang="uk-UA" noProof="0" dirty="0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2411764" y="2509214"/>
            <a:ext cx="1620239" cy="60959"/>
            <a:chOff x="2412000" y="2889000"/>
            <a:chExt cx="1440000" cy="0"/>
          </a:xfrm>
        </p:grpSpPr>
        <p:cxnSp>
          <p:nvCxnSpPr>
            <p:cNvPr id="22" name="Прямая соединительная линия 21"/>
            <p:cNvCxnSpPr/>
            <p:nvPr userDrawn="1"/>
          </p:nvCxnSpPr>
          <p:spPr>
            <a:xfrm>
              <a:off x="2412000" y="2889000"/>
              <a:ext cx="72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 userDrawn="1"/>
          </p:nvCxnSpPr>
          <p:spPr>
            <a:xfrm>
              <a:off x="3132000" y="2889000"/>
              <a:ext cx="72000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Рисунок 4"/>
          <p:cNvSpPr>
            <a:spLocks noGrp="1"/>
          </p:cNvSpPr>
          <p:nvPr>
            <p:ph type="pic" sz="quarter" idx="13" hasCustomPrompt="1"/>
          </p:nvPr>
        </p:nvSpPr>
        <p:spPr>
          <a:xfrm>
            <a:off x="2417278" y="2948754"/>
            <a:ext cx="1260139" cy="2159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63"/>
            </a:lvl1pPr>
          </a:lstStyle>
          <a:p>
            <a:r>
              <a:rPr lang="en-US" dirty="0" smtClean="0"/>
              <a:t>Photo</a:t>
            </a:r>
            <a:endParaRPr lang="uk-UA" dirty="0"/>
          </a:p>
        </p:txBody>
      </p:sp>
      <p:pic>
        <p:nvPicPr>
          <p:cNvPr id="26" name="Picture 2" descr="G:\Шаблоны\НБУ new\Logo_color_hor_NBU_e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4" y="1748755"/>
            <a:ext cx="1620239" cy="5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0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71" userDrawn="1">
          <p15:clr>
            <a:srgbClr val="FBAE40"/>
          </p15:clr>
        </p15:guide>
        <p15:guide id="2" pos="1404" userDrawn="1">
          <p15:clr>
            <a:srgbClr val="FBAE40"/>
          </p15:clr>
        </p15:guide>
        <p15:guide id="3" pos="43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Логотип НБУ та канали ком-ції (англ. м.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2000" y="5949001"/>
            <a:ext cx="7560000" cy="33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893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63" b="1" noProof="0" dirty="0" smtClean="0">
                <a:solidFill>
                  <a:schemeClr val="tx1"/>
                </a:solidFill>
                <a:hlinkClick r:id="rId2"/>
              </a:rPr>
              <a:t>Web</a:t>
            </a:r>
            <a:r>
              <a:rPr lang="en-US" sz="1563" b="1" noProof="0" dirty="0" smtClean="0">
                <a:solidFill>
                  <a:schemeClr val="tx1"/>
                </a:solidFill>
              </a:rPr>
              <a:t> </a:t>
            </a:r>
            <a:r>
              <a:rPr lang="en-US" sz="1563" b="1" baseline="0" noProof="0" dirty="0" smtClean="0">
                <a:solidFill>
                  <a:schemeClr val="bg2"/>
                </a:solidFill>
              </a:rPr>
              <a:t>▪</a:t>
            </a:r>
            <a:r>
              <a:rPr lang="en-US" sz="1563" b="1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563" b="1" noProof="0" dirty="0" smtClean="0">
                <a:solidFill>
                  <a:schemeClr val="tx1"/>
                </a:solidFill>
                <a:hlinkClick r:id="rId3"/>
              </a:rPr>
              <a:t>Facebook</a:t>
            </a:r>
            <a:r>
              <a:rPr lang="en-US" sz="1563" b="1" noProof="0" dirty="0" smtClean="0">
                <a:solidFill>
                  <a:schemeClr val="tx1"/>
                </a:solidFill>
              </a:rPr>
              <a:t> </a:t>
            </a:r>
            <a:r>
              <a:rPr lang="en-US" sz="1563" b="1" baseline="0" noProof="0" dirty="0" smtClean="0">
                <a:solidFill>
                  <a:schemeClr val="bg2"/>
                </a:solidFill>
              </a:rPr>
              <a:t>▪ </a:t>
            </a:r>
            <a:r>
              <a:rPr lang="en-US" sz="1563" b="1" noProof="0" dirty="0" smtClean="0">
                <a:solidFill>
                  <a:schemeClr val="tx1"/>
                </a:solidFill>
                <a:hlinkClick r:id="rId4"/>
              </a:rPr>
              <a:t>Twitter</a:t>
            </a:r>
            <a:r>
              <a:rPr lang="en-US" sz="1563" b="1" noProof="0" dirty="0" smtClean="0">
                <a:solidFill>
                  <a:schemeClr val="tx1"/>
                </a:solidFill>
              </a:rPr>
              <a:t> </a:t>
            </a:r>
            <a:r>
              <a:rPr lang="en-US" sz="1563" b="1" baseline="0" noProof="0" dirty="0" smtClean="0">
                <a:solidFill>
                  <a:schemeClr val="bg2"/>
                </a:solidFill>
              </a:rPr>
              <a:t>▪</a:t>
            </a:r>
            <a:r>
              <a:rPr lang="uk-UA" sz="1563" b="1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1563" b="1" noProof="0" dirty="0" smtClean="0">
                <a:solidFill>
                  <a:schemeClr val="tx1"/>
                </a:solidFill>
                <a:hlinkClick r:id="rId5"/>
              </a:rPr>
              <a:t>Flickr</a:t>
            </a:r>
            <a:r>
              <a:rPr lang="en-US" sz="1563" b="1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563" b="1" baseline="0" noProof="0" dirty="0" smtClean="0">
                <a:solidFill>
                  <a:schemeClr val="bg2"/>
                </a:solidFill>
              </a:rPr>
              <a:t>▪</a:t>
            </a:r>
            <a:r>
              <a:rPr lang="en-US" sz="1563" b="1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563" b="1" noProof="0" dirty="0" err="1" smtClean="0">
                <a:solidFill>
                  <a:schemeClr val="tx1"/>
                </a:solidFill>
                <a:hlinkClick r:id="rId6"/>
              </a:rPr>
              <a:t>Youtube</a:t>
            </a:r>
            <a:r>
              <a:rPr lang="en-US" sz="1563" b="1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563" b="1" baseline="0" noProof="0" dirty="0" smtClean="0">
                <a:solidFill>
                  <a:schemeClr val="bg2"/>
                </a:solidFill>
              </a:rPr>
              <a:t>▪</a:t>
            </a:r>
            <a:r>
              <a:rPr lang="en-US" sz="1563" b="1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563" b="1" noProof="0" dirty="0" smtClean="0">
                <a:solidFill>
                  <a:schemeClr val="tx1"/>
                </a:solidFill>
                <a:hlinkClick r:id="rId7"/>
              </a:rPr>
              <a:t>Instagram</a:t>
            </a:r>
            <a:endParaRPr lang="en-US" sz="1563" b="1" noProof="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88" y="2709000"/>
            <a:ext cx="1979519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(зовн. 2, англ.м., е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6"/>
          <p:cNvSpPr/>
          <p:nvPr userDrawn="1"/>
        </p:nvSpPr>
        <p:spPr>
          <a:xfrm>
            <a:off x="-2215" y="-4063"/>
            <a:ext cx="5850187" cy="6864670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  <a:gd name="connsiteX0" fmla="*/ 0 w 5847972"/>
              <a:gd name="connsiteY0" fmla="*/ 6357 h 6864670"/>
              <a:gd name="connsiteX1" fmla="*/ 5847972 w 5847972"/>
              <a:gd name="connsiteY1" fmla="*/ 0 h 6864670"/>
              <a:gd name="connsiteX2" fmla="*/ 4207661 w 5847972"/>
              <a:gd name="connsiteY2" fmla="*/ 6864670 h 6864670"/>
              <a:gd name="connsiteX3" fmla="*/ 3439486 w 5847972"/>
              <a:gd name="connsiteY3" fmla="*/ 6855967 h 6864670"/>
              <a:gd name="connsiteX4" fmla="*/ 0 w 5847972"/>
              <a:gd name="connsiteY4" fmla="*/ 6357 h 6864670"/>
              <a:gd name="connsiteX0" fmla="*/ 0 w 5847972"/>
              <a:gd name="connsiteY0" fmla="*/ 6357 h 6866127"/>
              <a:gd name="connsiteX1" fmla="*/ 5847972 w 5847972"/>
              <a:gd name="connsiteY1" fmla="*/ 0 h 6866127"/>
              <a:gd name="connsiteX2" fmla="*/ 4207661 w 5847972"/>
              <a:gd name="connsiteY2" fmla="*/ 6864670 h 6866127"/>
              <a:gd name="connsiteX3" fmla="*/ 5406 w 5847972"/>
              <a:gd name="connsiteY3" fmla="*/ 6866127 h 6866127"/>
              <a:gd name="connsiteX4" fmla="*/ 0 w 5847972"/>
              <a:gd name="connsiteY4" fmla="*/ 6357 h 6866127"/>
              <a:gd name="connsiteX0" fmla="*/ 2214 w 5850186"/>
              <a:gd name="connsiteY0" fmla="*/ 6357 h 6864670"/>
              <a:gd name="connsiteX1" fmla="*/ 5850186 w 5850186"/>
              <a:gd name="connsiteY1" fmla="*/ 0 h 6864670"/>
              <a:gd name="connsiteX2" fmla="*/ 4209875 w 5850186"/>
              <a:gd name="connsiteY2" fmla="*/ 6864670 h 6864670"/>
              <a:gd name="connsiteX3" fmla="*/ 0 w 5850186"/>
              <a:gd name="connsiteY3" fmla="*/ 6861047 h 6864670"/>
              <a:gd name="connsiteX4" fmla="*/ 2214 w 5850186"/>
              <a:gd name="connsiteY4" fmla="*/ 6357 h 6864670"/>
              <a:gd name="connsiteX0" fmla="*/ 2214 w 5850186"/>
              <a:gd name="connsiteY0" fmla="*/ 6357 h 6864670"/>
              <a:gd name="connsiteX1" fmla="*/ 5850186 w 5850186"/>
              <a:gd name="connsiteY1" fmla="*/ 0 h 6864670"/>
              <a:gd name="connsiteX2" fmla="*/ 4274645 w 5850186"/>
              <a:gd name="connsiteY2" fmla="*/ 6864670 h 6864670"/>
              <a:gd name="connsiteX3" fmla="*/ 0 w 5850186"/>
              <a:gd name="connsiteY3" fmla="*/ 6861047 h 6864670"/>
              <a:gd name="connsiteX4" fmla="*/ 2214 w 5850186"/>
              <a:gd name="connsiteY4" fmla="*/ 6357 h 6864670"/>
              <a:gd name="connsiteX0" fmla="*/ 2214 w 5850186"/>
              <a:gd name="connsiteY0" fmla="*/ 6357 h 6864670"/>
              <a:gd name="connsiteX1" fmla="*/ 5850186 w 5850186"/>
              <a:gd name="connsiteY1" fmla="*/ 0 h 6864670"/>
              <a:gd name="connsiteX2" fmla="*/ 4415615 w 5850186"/>
              <a:gd name="connsiteY2" fmla="*/ 6864670 h 6864670"/>
              <a:gd name="connsiteX3" fmla="*/ 0 w 5850186"/>
              <a:gd name="connsiteY3" fmla="*/ 6861047 h 6864670"/>
              <a:gd name="connsiteX4" fmla="*/ 2214 w 5850186"/>
              <a:gd name="connsiteY4" fmla="*/ 6357 h 686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0186" h="6864670">
                <a:moveTo>
                  <a:pt x="2214" y="6357"/>
                </a:moveTo>
                <a:lnTo>
                  <a:pt x="5850186" y="0"/>
                </a:lnTo>
                <a:lnTo>
                  <a:pt x="4415615" y="6864670"/>
                </a:lnTo>
                <a:lnTo>
                  <a:pt x="0" y="6861047"/>
                </a:lnTo>
                <a:lnTo>
                  <a:pt x="2214" y="63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758" dirty="0"/>
          </a:p>
        </p:txBody>
      </p:sp>
      <p:pic>
        <p:nvPicPr>
          <p:cNvPr id="32" name="Picture 2" descr="D:\DESIGN\РЕБРЕНДИНГ\Templates\PowerPoint\06-2018\16x9\Presentation_16x9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33"/>
            <a:ext cx="4572000" cy="621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 userDrawn="1"/>
        </p:nvCxnSpPr>
        <p:spPr>
          <a:xfrm>
            <a:off x="3600000" y="6398889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>
            <a:off x="3600000" y="1508755"/>
            <a:ext cx="55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2"/>
          <p:cNvSpPr/>
          <p:nvPr userDrawn="1"/>
        </p:nvSpPr>
        <p:spPr>
          <a:xfrm>
            <a:off x="4" y="548039"/>
            <a:ext cx="2354959" cy="899772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758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3" y="775137"/>
            <a:ext cx="1260161" cy="440248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95" y="2529000"/>
            <a:ext cx="3780332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540" b="1" baseline="0">
                <a:solidFill>
                  <a:schemeClr val="bg2"/>
                </a:solidFill>
              </a:defRPr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497" y="4940304"/>
            <a:ext cx="3780483" cy="36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586"/>
              </a:spcAft>
              <a:buNone/>
              <a:defRPr sz="1368" b="1" baseline="0">
                <a:solidFill>
                  <a:schemeClr val="bg1"/>
                </a:solidFill>
              </a:defRPr>
            </a:lvl1pPr>
            <a:lvl2pPr marL="446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 smtClean="0"/>
              <a:t>Ім’я та прізвище</a:t>
            </a:r>
            <a:endParaRPr lang="uk-UA" noProof="0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1523" y="3610480"/>
            <a:ext cx="3780311" cy="718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63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 smtClean="0"/>
              <a:t>Підзаголовок</a:t>
            </a:r>
            <a:endParaRPr lang="uk-UA" noProof="0" dirty="0"/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611497" y="5948725"/>
            <a:ext cx="3780483" cy="3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368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dirty="0" smtClean="0"/>
              <a:t>Місце складання, дата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611497" y="5312415"/>
            <a:ext cx="3780483" cy="624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68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 smtClean="0"/>
              <a:t>Посада доповідача</a:t>
            </a:r>
          </a:p>
        </p:txBody>
      </p:sp>
    </p:spTree>
    <p:extLst>
      <p:ext uri="{BB962C8B-B14F-4D97-AF65-F5344CB8AC3E}">
        <p14:creationId xmlns:p14="http://schemas.microsoft.com/office/powerpoint/2010/main" val="3222135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Логотип НБУ (англ. м.)">
    <p:bg>
      <p:bgPr>
        <a:gradFill flip="none" rotWithShape="1"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4" y="2951481"/>
            <a:ext cx="2740159" cy="9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09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uk-UA" dirty="0" smtClean="0"/>
              <a:t>Заголовок</a:t>
            </a:r>
            <a:endParaRPr lang="uk-UA" dirty="0"/>
          </a:p>
        </p:txBody>
      </p:sp>
      <p:sp>
        <p:nvSpPr>
          <p:cNvPr id="7" name="Місце для вмісту 6"/>
          <p:cNvSpPr>
            <a:spLocks noGrp="1"/>
          </p:cNvSpPr>
          <p:nvPr>
            <p:ph sz="quarter" idx="11"/>
          </p:nvPr>
        </p:nvSpPr>
        <p:spPr>
          <a:xfrm>
            <a:off x="791518" y="1449388"/>
            <a:ext cx="7920683" cy="4859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27000" y="6426200"/>
            <a:ext cx="98213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 sz="1800" u="none">
              <a:solidFill>
                <a:prstClr val="white"/>
              </a:solidFill>
            </a:endParaRPr>
          </a:p>
        </p:txBody>
      </p:sp>
      <p:pic>
        <p:nvPicPr>
          <p:cNvPr id="6" name="Рисунок 5" descr="D:\DESIGN\LOGOS\NBU\NBU-Horizontal\NBU_Horizontal_2_Color\jpeg\NBU_Horizontal-2-Color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26563" r="5011" b="23223"/>
          <a:stretch/>
        </p:blipFill>
        <p:spPr bwMode="auto">
          <a:xfrm>
            <a:off x="281957" y="6455631"/>
            <a:ext cx="827176" cy="2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452369" y="6488588"/>
            <a:ext cx="1259832" cy="180023"/>
          </a:xfrm>
        </p:spPr>
        <p:txBody>
          <a:bodyPr vert="horz" lIns="0" tIns="0" rIns="0" bIns="0" rtlCol="0" anchor="ctr"/>
          <a:lstStyle>
            <a:lvl1pPr>
              <a:defRPr sz="1000" u="none">
                <a:solidFill>
                  <a:schemeClr val="tx1"/>
                </a:solidFill>
              </a:defRPr>
            </a:lvl1pPr>
          </a:lstStyle>
          <a:p>
            <a:fld id="{381FA6FC-2362-499B-835A-4FB0D71D207B}" type="slidenum">
              <a:rPr lang="uk-UA" smtClean="0">
                <a:cs typeface="Arial" panose="020B0604020202020204" pitchFamily="34" charset="0"/>
              </a:rPr>
              <a:pPr/>
              <a:t>‹№›</a:t>
            </a:fld>
            <a:endParaRPr lang="uk-UA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9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без наповнення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dirty="0" smtClean="0"/>
              <a:t>Заголовок</a:t>
            </a:r>
            <a:endParaRPr lang="uk-UA" dirty="0"/>
          </a:p>
        </p:txBody>
      </p:sp>
      <p:pic>
        <p:nvPicPr>
          <p:cNvPr id="4" name="Рисунок 3" descr="D:\DESIGN\LOGOS\NBU\NBU-Horizontal\NBU_Horizontal_2_Color\jpeg\NBU_Horizontal-2-Color-e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26563" r="5011" b="23223"/>
          <a:stretch/>
        </p:blipFill>
        <p:spPr bwMode="auto">
          <a:xfrm>
            <a:off x="221078" y="6455631"/>
            <a:ext cx="827176" cy="2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135468" y="6308725"/>
            <a:ext cx="982133" cy="47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 sz="1800" u="none">
              <a:solidFill>
                <a:prstClr val="white"/>
              </a:solidFill>
            </a:endParaRPr>
          </a:p>
        </p:txBody>
      </p:sp>
      <p:pic>
        <p:nvPicPr>
          <p:cNvPr id="6" name="Рисунок 5" descr="D:\DESIGN\LOGOS\NBU\NBU-Horizontal\NBU_Horizontal_2_Color\jpeg\NBU_Horizontal-2-Color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26563" r="5011" b="23223"/>
          <a:stretch/>
        </p:blipFill>
        <p:spPr bwMode="auto">
          <a:xfrm>
            <a:off x="255751" y="6491608"/>
            <a:ext cx="827176" cy="2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481506" y="6509545"/>
            <a:ext cx="1234432" cy="180125"/>
          </a:xfrm>
        </p:spPr>
        <p:txBody>
          <a:bodyPr vert="horz" lIns="0" tIns="0" rIns="0" bIns="0" rtlCol="0" anchor="ctr"/>
          <a:lstStyle>
            <a:lvl1pPr>
              <a:defRPr sz="1000" u="none">
                <a:solidFill>
                  <a:schemeClr val="tx1"/>
                </a:solidFill>
              </a:defRPr>
            </a:lvl1pPr>
          </a:lstStyle>
          <a:p>
            <a:fld id="{D13DC99C-41B3-4619-A3EE-E72F2A118922}" type="slidenum">
              <a:rPr lang="uk-UA" smtClean="0">
                <a:cs typeface="Arial" panose="020B0604020202020204" pitchFamily="34" charset="0"/>
              </a:rPr>
              <a:pPr/>
              <a:t>‹№›</a:t>
            </a:fld>
            <a:endParaRPr lang="uk-UA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6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dirty="0" smtClean="0"/>
              <a:t>Заголовок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u="none">
                <a:solidFill>
                  <a:schemeClr val="tx1"/>
                </a:solidFill>
              </a:defRPr>
            </a:lvl1pPr>
          </a:lstStyle>
          <a:p>
            <a:fld id="{F5D12E4E-9950-476B-9AE7-FA25548CA939}" type="slidenum">
              <a:rPr lang="uk-UA" smtClean="0">
                <a:solidFill>
                  <a:srgbClr val="000000"/>
                </a:solidFill>
              </a:rPr>
              <a:pPr/>
              <a:t>‹№›</a:t>
            </a:fld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Місце для вмісту 4"/>
          <p:cNvSpPr>
            <a:spLocks noGrp="1"/>
          </p:cNvSpPr>
          <p:nvPr>
            <p:ph sz="quarter" idx="11"/>
          </p:nvPr>
        </p:nvSpPr>
        <p:spPr>
          <a:xfrm>
            <a:off x="789833" y="1466032"/>
            <a:ext cx="3960000" cy="3240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2"/>
          </p:nvPr>
        </p:nvSpPr>
        <p:spPr>
          <a:xfrm>
            <a:off x="4762747" y="1466033"/>
            <a:ext cx="3960000" cy="3256642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тексту 8"/>
          <p:cNvSpPr>
            <a:spLocks noGrp="1"/>
          </p:cNvSpPr>
          <p:nvPr>
            <p:ph type="body" sz="quarter" idx="13"/>
          </p:nvPr>
        </p:nvSpPr>
        <p:spPr>
          <a:xfrm>
            <a:off x="789833" y="1270539"/>
            <a:ext cx="3958316" cy="178850"/>
          </a:xfrm>
        </p:spPr>
        <p:txBody>
          <a:bodyPr anchor="b" anchorCtr="0">
            <a:noAutofit/>
          </a:bodyPr>
          <a:lstStyle>
            <a:lvl1pPr marL="0" indent="6350">
              <a:buNone/>
              <a:tabLst/>
              <a:defRPr sz="1200" b="1"/>
            </a:lvl1pPr>
            <a:lvl2pPr marL="457192" indent="0">
              <a:buNone/>
              <a:defRPr sz="1300"/>
            </a:lvl2pPr>
            <a:lvl3pPr marL="808024" indent="0">
              <a:buNone/>
              <a:defRPr sz="1300"/>
            </a:lvl3pPr>
            <a:lvl4pPr marL="1165205" indent="0">
              <a:buNone/>
              <a:defRPr sz="1300"/>
            </a:lvl4pPr>
            <a:lvl5pPr marL="1523974" indent="0">
              <a:buNone/>
              <a:defRPr sz="13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Місце для тексту 8"/>
          <p:cNvSpPr>
            <a:spLocks noGrp="1"/>
          </p:cNvSpPr>
          <p:nvPr>
            <p:ph type="body" sz="quarter" idx="14"/>
          </p:nvPr>
        </p:nvSpPr>
        <p:spPr>
          <a:xfrm>
            <a:off x="4762747" y="1270540"/>
            <a:ext cx="3960000" cy="1800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1"/>
            </a:lvl1pPr>
            <a:lvl2pPr marL="457192" indent="0">
              <a:buNone/>
              <a:defRPr sz="1300"/>
            </a:lvl2pPr>
            <a:lvl3pPr marL="808024" indent="0">
              <a:buNone/>
              <a:defRPr sz="1300"/>
            </a:lvl3pPr>
            <a:lvl4pPr marL="1165205" indent="0">
              <a:buNone/>
              <a:defRPr sz="1300"/>
            </a:lvl4pPr>
            <a:lvl5pPr marL="1523974" indent="0">
              <a:buNone/>
              <a:defRPr sz="13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Місце для вмісту 6"/>
          <p:cNvSpPr>
            <a:spLocks noGrp="1"/>
          </p:cNvSpPr>
          <p:nvPr>
            <p:ph sz="quarter" idx="15" hasCustomPrompt="1"/>
          </p:nvPr>
        </p:nvSpPr>
        <p:spPr>
          <a:xfrm>
            <a:off x="791518" y="5109043"/>
            <a:ext cx="7920683" cy="1199683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6"/>
          </p:nvPr>
        </p:nvSpPr>
        <p:spPr>
          <a:xfrm>
            <a:off x="789833" y="4728155"/>
            <a:ext cx="3960000" cy="180000"/>
          </a:xfrm>
        </p:spPr>
        <p:txBody>
          <a:bodyPr anchor="b" anchorCtr="0">
            <a:noAutofit/>
          </a:bodyPr>
          <a:lstStyle>
            <a:lvl1pPr marL="0" indent="6350">
              <a:buNone/>
              <a:tabLst/>
              <a:defRPr sz="1100" b="0" i="0"/>
            </a:lvl1pPr>
            <a:lvl2pPr marL="457192" indent="0">
              <a:buNone/>
              <a:defRPr sz="1300"/>
            </a:lvl2pPr>
            <a:lvl3pPr marL="808024" indent="0">
              <a:buNone/>
              <a:defRPr sz="1300"/>
            </a:lvl3pPr>
            <a:lvl4pPr marL="1165205" indent="0">
              <a:buNone/>
              <a:defRPr sz="1300"/>
            </a:lvl4pPr>
            <a:lvl5pPr marL="1523974" indent="0">
              <a:buNone/>
              <a:defRPr sz="13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Місце для тексту 8"/>
          <p:cNvSpPr>
            <a:spLocks noGrp="1"/>
          </p:cNvSpPr>
          <p:nvPr>
            <p:ph type="body" sz="quarter" idx="17"/>
          </p:nvPr>
        </p:nvSpPr>
        <p:spPr>
          <a:xfrm>
            <a:off x="4762747" y="4728155"/>
            <a:ext cx="3960000" cy="180000"/>
          </a:xfrm>
        </p:spPr>
        <p:txBody>
          <a:bodyPr anchor="b" anchorCtr="0">
            <a:noAutofit/>
          </a:bodyPr>
          <a:lstStyle>
            <a:lvl1pPr marL="0" indent="6350">
              <a:buNone/>
              <a:tabLst/>
              <a:defRPr sz="1100" b="0" i="0"/>
            </a:lvl1pPr>
            <a:lvl2pPr marL="457192" indent="0">
              <a:buNone/>
              <a:defRPr sz="1300"/>
            </a:lvl2pPr>
            <a:lvl3pPr marL="808024" indent="0">
              <a:buNone/>
              <a:defRPr sz="1300"/>
            </a:lvl3pPr>
            <a:lvl4pPr marL="1165205" indent="0">
              <a:buNone/>
              <a:defRPr sz="1300"/>
            </a:lvl4pPr>
            <a:lvl5pPr marL="1523974" indent="0">
              <a:buNone/>
              <a:defRPr sz="13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1069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без наповн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dirty="0" smtClean="0"/>
              <a:t>Заголовок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u="none">
                <a:solidFill>
                  <a:schemeClr val="tx1"/>
                </a:solidFill>
              </a:defRPr>
            </a:lvl1pPr>
          </a:lstStyle>
          <a:p>
            <a:fld id="{F5D12E4E-9950-476B-9AE7-FA25548CA939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28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Слайд без наповн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487" y="6309000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 u="none">
                <a:solidFill>
                  <a:schemeClr val="tx1"/>
                </a:solidFill>
              </a:defRPr>
            </a:lvl1pPr>
          </a:lstStyle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  <p:pic>
        <p:nvPicPr>
          <p:cNvPr id="3" name="Рисунок 2" descr="D:\DESIGN\LOGOS\NBU\NBU-Horizontal\NBU_Horizontal_2_Color\jpeg\NBU_Horizontal-2-Color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26563" r="5011" b="23223"/>
          <a:stretch/>
        </p:blipFill>
        <p:spPr bwMode="auto">
          <a:xfrm>
            <a:off x="248660" y="6481901"/>
            <a:ext cx="827176" cy="2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53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ий слайд (зовн. 1, англ. м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6"/>
          <p:cNvSpPr/>
          <p:nvPr/>
        </p:nvSpPr>
        <p:spPr>
          <a:xfrm>
            <a:off x="1" y="3"/>
            <a:ext cx="2408486" cy="6866702"/>
          </a:xfrm>
          <a:custGeom>
            <a:avLst/>
            <a:gdLst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2231702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788795 w 2231702"/>
              <a:gd name="connsiteY2" fmla="*/ 6857999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231702"/>
              <a:gd name="connsiteY0" fmla="*/ 0 h 6857999"/>
              <a:gd name="connsiteX1" fmla="*/ 2231702 w 2231702"/>
              <a:gd name="connsiteY1" fmla="*/ 0 h 6857999"/>
              <a:gd name="connsiteX2" fmla="*/ 520347 w 2231702"/>
              <a:gd name="connsiteY2" fmla="*/ 6849610 h 6857999"/>
              <a:gd name="connsiteX3" fmla="*/ 0 w 2231702"/>
              <a:gd name="connsiteY3" fmla="*/ 6857999 h 6857999"/>
              <a:gd name="connsiteX4" fmla="*/ 0 w 2231702"/>
              <a:gd name="connsiteY4" fmla="*/ 0 h 6857999"/>
              <a:gd name="connsiteX0" fmla="*/ 0 w 2353622"/>
              <a:gd name="connsiteY0" fmla="*/ 10160 h 6868159"/>
              <a:gd name="connsiteX1" fmla="*/ 2353622 w 2353622"/>
              <a:gd name="connsiteY1" fmla="*/ 0 h 6868159"/>
              <a:gd name="connsiteX2" fmla="*/ 520347 w 2353622"/>
              <a:gd name="connsiteY2" fmla="*/ 6859770 h 6868159"/>
              <a:gd name="connsiteX3" fmla="*/ 0 w 2353622"/>
              <a:gd name="connsiteY3" fmla="*/ 6868159 h 6868159"/>
              <a:gd name="connsiteX4" fmla="*/ 0 w 2353622"/>
              <a:gd name="connsiteY4" fmla="*/ 10160 h 6868159"/>
              <a:gd name="connsiteX0" fmla="*/ 0 w 2384102"/>
              <a:gd name="connsiteY0" fmla="*/ 10160 h 6868159"/>
              <a:gd name="connsiteX1" fmla="*/ 2384102 w 2384102"/>
              <a:gd name="connsiteY1" fmla="*/ 0 h 6868159"/>
              <a:gd name="connsiteX2" fmla="*/ 520347 w 2384102"/>
              <a:gd name="connsiteY2" fmla="*/ 6859770 h 6868159"/>
              <a:gd name="connsiteX3" fmla="*/ 0 w 2384102"/>
              <a:gd name="connsiteY3" fmla="*/ 6868159 h 6868159"/>
              <a:gd name="connsiteX4" fmla="*/ 0 w 2384102"/>
              <a:gd name="connsiteY4" fmla="*/ 10160 h 6868159"/>
              <a:gd name="connsiteX0" fmla="*/ 0 w 2408486"/>
              <a:gd name="connsiteY0" fmla="*/ 0 h 6857999"/>
              <a:gd name="connsiteX1" fmla="*/ 2408486 w 2408486"/>
              <a:gd name="connsiteY1" fmla="*/ 2032 h 6857999"/>
              <a:gd name="connsiteX2" fmla="*/ 520347 w 2408486"/>
              <a:gd name="connsiteY2" fmla="*/ 6849610 h 6857999"/>
              <a:gd name="connsiteX3" fmla="*/ 0 w 2408486"/>
              <a:gd name="connsiteY3" fmla="*/ 6857999 h 6857999"/>
              <a:gd name="connsiteX4" fmla="*/ 0 w 2408486"/>
              <a:gd name="connsiteY4" fmla="*/ 0 h 6857999"/>
              <a:gd name="connsiteX0" fmla="*/ 0 w 2408486"/>
              <a:gd name="connsiteY0" fmla="*/ 0 h 6866702"/>
              <a:gd name="connsiteX1" fmla="*/ 2408486 w 2408486"/>
              <a:gd name="connsiteY1" fmla="*/ 2032 h 6866702"/>
              <a:gd name="connsiteX2" fmla="*/ 768175 w 2408486"/>
              <a:gd name="connsiteY2" fmla="*/ 6866702 h 6866702"/>
              <a:gd name="connsiteX3" fmla="*/ 0 w 2408486"/>
              <a:gd name="connsiteY3" fmla="*/ 6857999 h 6866702"/>
              <a:gd name="connsiteX4" fmla="*/ 0 w 2408486"/>
              <a:gd name="connsiteY4" fmla="*/ 0 h 686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486" h="6866702">
                <a:moveTo>
                  <a:pt x="0" y="0"/>
                </a:moveTo>
                <a:lnTo>
                  <a:pt x="2408486" y="2032"/>
                </a:lnTo>
                <a:lnTo>
                  <a:pt x="768175" y="6866702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 sz="987" u="none">
              <a:solidFill>
                <a:prstClr val="white"/>
              </a:solidFill>
            </a:endParaRPr>
          </a:p>
        </p:txBody>
      </p:sp>
      <p:pic>
        <p:nvPicPr>
          <p:cNvPr id="22" name="Picture 4" descr="D:\ANNA\РЕБРЕНДИНГ\Templates\PowerPoint\19-01-2018_Presentation-0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81499"/>
          <a:stretch/>
        </p:blipFill>
        <p:spPr bwMode="auto">
          <a:xfrm>
            <a:off x="0" y="0"/>
            <a:ext cx="1403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Шаблоны\НБУ new\Presentation-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8"/>
          <a:stretch/>
        </p:blipFill>
        <p:spPr bwMode="auto">
          <a:xfrm>
            <a:off x="5997390" y="0"/>
            <a:ext cx="31466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2"/>
          <p:cNvSpPr/>
          <p:nvPr/>
        </p:nvSpPr>
        <p:spPr>
          <a:xfrm>
            <a:off x="1" y="548632"/>
            <a:ext cx="3143380" cy="900756"/>
          </a:xfrm>
          <a:custGeom>
            <a:avLst/>
            <a:gdLst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3143379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588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  <a:gd name="connsiteX0" fmla="*/ 0 w 3143379"/>
              <a:gd name="connsiteY0" fmla="*/ 0 h 900756"/>
              <a:gd name="connsiteX1" fmla="*/ 3143379 w 3143379"/>
              <a:gd name="connsiteY1" fmla="*/ 0 h 900756"/>
              <a:gd name="connsiteX2" fmla="*/ 2933421 w 3143379"/>
              <a:gd name="connsiteY2" fmla="*/ 900756 h 900756"/>
              <a:gd name="connsiteX3" fmla="*/ 0 w 3143379"/>
              <a:gd name="connsiteY3" fmla="*/ 900756 h 900756"/>
              <a:gd name="connsiteX4" fmla="*/ 0 w 3143379"/>
              <a:gd name="connsiteY4" fmla="*/ 0 h 90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79" h="900756">
                <a:moveTo>
                  <a:pt x="0" y="0"/>
                </a:moveTo>
                <a:lnTo>
                  <a:pt x="3143379" y="0"/>
                </a:lnTo>
                <a:lnTo>
                  <a:pt x="2933421" y="900756"/>
                </a:lnTo>
                <a:lnTo>
                  <a:pt x="0" y="90075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uk-UA" sz="987" u="none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32000" y="2529002"/>
            <a:ext cx="4500000" cy="90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46" b="1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32000" y="5589000"/>
            <a:ext cx="432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593"/>
              </a:spcAft>
              <a:buNone/>
              <a:defRPr sz="1411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 smtClean="0"/>
              <a:t>Ім’я та прізвище</a:t>
            </a:r>
            <a:endParaRPr lang="uk-UA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32028" y="3610481"/>
            <a:ext cx="4499975" cy="7185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5">
                <a:latin typeface="Calibri" panose="020F0502020204030204" pitchFamily="34" charset="0"/>
              </a:defRPr>
            </a:lvl1pPr>
          </a:lstStyle>
          <a:p>
            <a:pPr lvl="0"/>
            <a:r>
              <a:rPr lang="uk-UA" noProof="0" dirty="0" smtClean="0"/>
              <a:t>Підзаголовок</a:t>
            </a:r>
            <a:endParaRPr lang="uk-UA" noProof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2232000" y="5948725"/>
            <a:ext cx="4320000" cy="360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11">
                <a:latin typeface="Calibri" panose="020F0502020204030204" pitchFamily="34" charset="0"/>
              </a:defRPr>
            </a:lvl1pPr>
          </a:lstStyle>
          <a:p>
            <a:pPr lvl="0"/>
            <a:r>
              <a:rPr lang="uk-UA" noProof="0" dirty="0" smtClean="0"/>
              <a:t>Місто, дата</a:t>
            </a:r>
            <a:endParaRPr lang="uk-UA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4" y="768257"/>
            <a:ext cx="1730606" cy="4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161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6">
          <p15:clr>
            <a:srgbClr val="FBAE40"/>
          </p15:clr>
        </p15:guide>
        <p15:guide id="2" pos="50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92163" y="333823"/>
            <a:ext cx="7920000" cy="72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88571" y="6309112"/>
            <a:ext cx="1800000" cy="360000"/>
          </a:xfrm>
          <a:prstGeom prst="rect">
            <a:avLst/>
          </a:prstGeom>
        </p:spPr>
        <p:txBody>
          <a:bodyPr/>
          <a:lstStyle>
            <a:lvl1pPr>
              <a:defRPr u="none">
                <a:solidFill>
                  <a:schemeClr val="tx1"/>
                </a:solidFill>
              </a:defRPr>
            </a:lvl1pPr>
          </a:lstStyle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  <p:cxnSp>
        <p:nvCxnSpPr>
          <p:cNvPr id="8" name="Пряма сполучна лінія 7"/>
          <p:cNvCxnSpPr/>
          <p:nvPr userDrawn="1"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785384" y="1449388"/>
            <a:ext cx="7920037" cy="4859337"/>
          </a:xfrm>
          <a:prstGeom prst="rect">
            <a:avLst/>
          </a:prstGeom>
        </p:spPr>
        <p:txBody>
          <a:bodyPr/>
          <a:lstStyle>
            <a:lvl1pPr marL="358769" indent="-266695">
              <a:spcBef>
                <a:spcPts val="4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/>
            </a:lvl1pPr>
            <a:lvl2pPr marL="715951" indent="-266695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2pPr>
            <a:lvl3pPr marL="1074720" indent="-266695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431901" indent="-266695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4pPr>
            <a:lvl5pPr marL="1790670" indent="-266695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uk-UA" noProof="0" dirty="0" smtClean="0"/>
              <a:t>Текст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90627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70">
          <p15:clr>
            <a:srgbClr val="FBAE40"/>
          </p15:clr>
        </p15:guide>
        <p15:guide id="2" pos="476">
          <p15:clr>
            <a:srgbClr val="FBAE40"/>
          </p15:clr>
        </p15:guide>
        <p15:guide id="3" orient="horz" pos="3787">
          <p15:clr>
            <a:srgbClr val="FBAE40"/>
          </p15:clr>
        </p15:guide>
        <p15:guide id="4" pos="5230">
          <p15:clr>
            <a:srgbClr val="FBAE40"/>
          </p15:clr>
        </p15:guide>
        <p15:guide id="5" orient="horz" pos="2333">
          <p15:clr>
            <a:srgbClr val="FBAE40"/>
          </p15:clr>
        </p15:guide>
        <p15:guide id="6" pos="28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251452" y="1988816"/>
            <a:ext cx="1620207" cy="2880000"/>
            <a:chOff x="251448" y="1491612"/>
            <a:chExt cx="1620207" cy="2160000"/>
          </a:xfrm>
        </p:grpSpPr>
        <p:sp>
          <p:nvSpPr>
            <p:cNvPr id="12" name="Прямоугольник 6"/>
            <p:cNvSpPr/>
            <p:nvPr userDrawn="1"/>
          </p:nvSpPr>
          <p:spPr>
            <a:xfrm>
              <a:off x="1094271" y="1491612"/>
              <a:ext cx="777384" cy="2160000"/>
            </a:xfrm>
            <a:custGeom>
              <a:avLst/>
              <a:gdLst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2231702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2231702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788795 w 2231702"/>
                <a:gd name="connsiteY2" fmla="*/ 6857999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231702"/>
                <a:gd name="connsiteY0" fmla="*/ 0 h 6857999"/>
                <a:gd name="connsiteX1" fmla="*/ 2231702 w 2231702"/>
                <a:gd name="connsiteY1" fmla="*/ 0 h 6857999"/>
                <a:gd name="connsiteX2" fmla="*/ 520347 w 2231702"/>
                <a:gd name="connsiteY2" fmla="*/ 6849610 h 6857999"/>
                <a:gd name="connsiteX3" fmla="*/ 0 w 2231702"/>
                <a:gd name="connsiteY3" fmla="*/ 6857999 h 6857999"/>
                <a:gd name="connsiteX4" fmla="*/ 0 w 2231702"/>
                <a:gd name="connsiteY4" fmla="*/ 0 h 6857999"/>
                <a:gd name="connsiteX0" fmla="*/ 0 w 2353622"/>
                <a:gd name="connsiteY0" fmla="*/ 10160 h 6868159"/>
                <a:gd name="connsiteX1" fmla="*/ 2353622 w 2353622"/>
                <a:gd name="connsiteY1" fmla="*/ 0 h 6868159"/>
                <a:gd name="connsiteX2" fmla="*/ 520347 w 2353622"/>
                <a:gd name="connsiteY2" fmla="*/ 6859770 h 6868159"/>
                <a:gd name="connsiteX3" fmla="*/ 0 w 2353622"/>
                <a:gd name="connsiteY3" fmla="*/ 6868159 h 6868159"/>
                <a:gd name="connsiteX4" fmla="*/ 0 w 2353622"/>
                <a:gd name="connsiteY4" fmla="*/ 10160 h 6868159"/>
                <a:gd name="connsiteX0" fmla="*/ 0 w 2384102"/>
                <a:gd name="connsiteY0" fmla="*/ 10160 h 6868159"/>
                <a:gd name="connsiteX1" fmla="*/ 2384102 w 2384102"/>
                <a:gd name="connsiteY1" fmla="*/ 0 h 6868159"/>
                <a:gd name="connsiteX2" fmla="*/ 520347 w 2384102"/>
                <a:gd name="connsiteY2" fmla="*/ 6859770 h 6868159"/>
                <a:gd name="connsiteX3" fmla="*/ 0 w 2384102"/>
                <a:gd name="connsiteY3" fmla="*/ 6868159 h 6868159"/>
                <a:gd name="connsiteX4" fmla="*/ 0 w 2384102"/>
                <a:gd name="connsiteY4" fmla="*/ 10160 h 6868159"/>
                <a:gd name="connsiteX0" fmla="*/ 0 w 2408486"/>
                <a:gd name="connsiteY0" fmla="*/ 0 h 6857999"/>
                <a:gd name="connsiteX1" fmla="*/ 2408486 w 2408486"/>
                <a:gd name="connsiteY1" fmla="*/ 2032 h 6857999"/>
                <a:gd name="connsiteX2" fmla="*/ 520347 w 2408486"/>
                <a:gd name="connsiteY2" fmla="*/ 6849610 h 6857999"/>
                <a:gd name="connsiteX3" fmla="*/ 0 w 2408486"/>
                <a:gd name="connsiteY3" fmla="*/ 6857999 h 6857999"/>
                <a:gd name="connsiteX4" fmla="*/ 0 w 2408486"/>
                <a:gd name="connsiteY4" fmla="*/ 0 h 6857999"/>
                <a:gd name="connsiteX0" fmla="*/ 0 w 2408486"/>
                <a:gd name="connsiteY0" fmla="*/ 0 h 6866702"/>
                <a:gd name="connsiteX1" fmla="*/ 2408486 w 2408486"/>
                <a:gd name="connsiteY1" fmla="*/ 2032 h 6866702"/>
                <a:gd name="connsiteX2" fmla="*/ 768175 w 2408486"/>
                <a:gd name="connsiteY2" fmla="*/ 6866702 h 6866702"/>
                <a:gd name="connsiteX3" fmla="*/ 0 w 2408486"/>
                <a:gd name="connsiteY3" fmla="*/ 6857999 h 6866702"/>
                <a:gd name="connsiteX4" fmla="*/ 0 w 2408486"/>
                <a:gd name="connsiteY4" fmla="*/ 0 h 686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486" h="6866702">
                  <a:moveTo>
                    <a:pt x="0" y="0"/>
                  </a:moveTo>
                  <a:lnTo>
                    <a:pt x="2408486" y="2032"/>
                  </a:lnTo>
                  <a:lnTo>
                    <a:pt x="768175" y="6866702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758" dirty="0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251448" y="1491612"/>
              <a:ext cx="886094" cy="216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758" dirty="0"/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0" y="1988816"/>
            <a:ext cx="360000" cy="2880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758" dirty="0"/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1872000" y="2513919"/>
            <a:ext cx="5940000" cy="540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540" b="1" cap="none">
                <a:solidFill>
                  <a:schemeClr val="tx1"/>
                </a:solidFill>
              </a:defRPr>
            </a:lvl1pPr>
          </a:lstStyle>
          <a:p>
            <a:r>
              <a:rPr lang="uk-UA" noProof="0" dirty="0" smtClean="0"/>
              <a:t>Розділ</a:t>
            </a:r>
            <a:endParaRPr lang="uk-UA" noProof="0" dirty="0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 hasCustomPrompt="1"/>
          </p:nvPr>
        </p:nvSpPr>
        <p:spPr>
          <a:xfrm>
            <a:off x="1872000" y="3069000"/>
            <a:ext cx="5940000" cy="108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540" b="1">
                <a:solidFill>
                  <a:schemeClr val="bg2"/>
                </a:solidFill>
              </a:defRPr>
            </a:lvl1pPr>
            <a:lvl2pPr marL="446628" indent="0">
              <a:buNone/>
              <a:defRPr sz="1758">
                <a:solidFill>
                  <a:schemeClr val="tx1">
                    <a:tint val="75000"/>
                  </a:schemeClr>
                </a:solidFill>
              </a:defRPr>
            </a:lvl2pPr>
            <a:lvl3pPr marL="893255" indent="0">
              <a:buNone/>
              <a:defRPr sz="1563">
                <a:solidFill>
                  <a:schemeClr val="tx1">
                    <a:tint val="75000"/>
                  </a:schemeClr>
                </a:solidFill>
              </a:defRPr>
            </a:lvl3pPr>
            <a:lvl4pPr marL="133988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651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33138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976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639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73021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noProof="0" dirty="0" smtClean="0"/>
              <a:t>Назва розділу</a:t>
            </a:r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8532510" y="3486147"/>
            <a:ext cx="611495" cy="3371854"/>
          </a:xfrm>
          <a:custGeom>
            <a:avLst/>
            <a:gdLst>
              <a:gd name="connsiteX0" fmla="*/ 0 w 611493"/>
              <a:gd name="connsiteY0" fmla="*/ 0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  <a:gd name="connsiteX4" fmla="*/ 0 w 611493"/>
              <a:gd name="connsiteY4" fmla="*/ 0 h 2528884"/>
              <a:gd name="connsiteX0" fmla="*/ 0 w 611493"/>
              <a:gd name="connsiteY0" fmla="*/ 2528884 h 2528884"/>
              <a:gd name="connsiteX1" fmla="*/ 611493 w 611493"/>
              <a:gd name="connsiteY1" fmla="*/ 0 h 2528884"/>
              <a:gd name="connsiteX2" fmla="*/ 611493 w 611493"/>
              <a:gd name="connsiteY2" fmla="*/ 2528884 h 2528884"/>
              <a:gd name="connsiteX3" fmla="*/ 0 w 611493"/>
              <a:gd name="connsiteY3" fmla="*/ 2528884 h 252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93" h="2528884">
                <a:moveTo>
                  <a:pt x="0" y="2528884"/>
                </a:moveTo>
                <a:lnTo>
                  <a:pt x="611493" y="0"/>
                </a:lnTo>
                <a:lnTo>
                  <a:pt x="611493" y="2528884"/>
                </a:lnTo>
                <a:lnTo>
                  <a:pt x="0" y="25288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758" dirty="0"/>
          </a:p>
        </p:txBody>
      </p:sp>
      <p:pic>
        <p:nvPicPr>
          <p:cNvPr id="15" name="Picture 2" descr="D:\DESIGN\РЕБРЕНДИНГ\Templates\PowerPoint\06-2018\16x9\Presentation_16x9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/>
          <a:stretch/>
        </p:blipFill>
        <p:spPr bwMode="auto">
          <a:xfrm>
            <a:off x="4" y="0"/>
            <a:ext cx="1101311" cy="68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 hasCustomPrompt="1"/>
          </p:nvPr>
        </p:nvSpPr>
        <p:spPr>
          <a:xfrm>
            <a:off x="785384" y="1449391"/>
            <a:ext cx="7920037" cy="4859338"/>
          </a:xfrm>
          <a:prstGeom prst="rect">
            <a:avLst/>
          </a:prstGeom>
        </p:spPr>
        <p:txBody>
          <a:bodyPr>
            <a:norm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5706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7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5299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orient="horz" pos="3264" userDrawn="1">
          <p15:clr>
            <a:srgbClr val="FBAE40"/>
          </p15:clr>
        </p15:guide>
        <p15:guide id="6" pos="29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63" y="1448725"/>
            <a:ext cx="7920441" cy="1440275"/>
          </a:xfrm>
          <a:prstGeom prst="rect">
            <a:avLst/>
          </a:prstGeom>
        </p:spPr>
        <p:txBody>
          <a:bodyPr/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3068643"/>
            <a:ext cx="7924800" cy="3240087"/>
          </a:xfrm>
          <a:prstGeom prst="rect">
            <a:avLst/>
          </a:prstGeom>
        </p:spPr>
        <p:txBody>
          <a:bodyPr>
            <a:norm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243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7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5299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orient="horz" pos="3264" userDrawn="1">
          <p15:clr>
            <a:srgbClr val="FBAE40"/>
          </p15:clr>
        </p15:guide>
        <p15:guide id="6" pos="29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'єкт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763" y="4868451"/>
            <a:ext cx="7920441" cy="1440275"/>
          </a:xfrm>
          <a:prstGeom prst="rect">
            <a:avLst/>
          </a:prstGeom>
        </p:spPr>
        <p:txBody>
          <a:bodyPr>
            <a:norm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792163" y="1449395"/>
            <a:ext cx="7924800" cy="3240087"/>
          </a:xfrm>
          <a:prstGeom prst="rect">
            <a:avLst/>
          </a:prstGeom>
        </p:spPr>
        <p:txBody>
          <a:bodyPr/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2388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7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5299" userDrawn="1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orient="horz" pos="3264" userDrawn="1">
          <p15:clr>
            <a:srgbClr val="FBAE40"/>
          </p15:clr>
        </p15:guide>
        <p15:guide id="6" pos="29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7" hasCustomPrompt="1"/>
          </p:nvPr>
        </p:nvSpPr>
        <p:spPr>
          <a:xfrm>
            <a:off x="792165" y="1449390"/>
            <a:ext cx="3600451" cy="4859610"/>
          </a:xfrm>
          <a:prstGeom prst="rect">
            <a:avLst/>
          </a:prstGeom>
        </p:spPr>
        <p:txBody>
          <a:bodyPr>
            <a:norm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бъект 4"/>
          <p:cNvSpPr>
            <a:spLocks noGrp="1"/>
          </p:cNvSpPr>
          <p:nvPr>
            <p:ph sz="quarter" idx="18" hasCustomPrompt="1"/>
          </p:nvPr>
        </p:nvSpPr>
        <p:spPr>
          <a:xfrm>
            <a:off x="5099390" y="1449390"/>
            <a:ext cx="3600451" cy="4859610"/>
          </a:xfrm>
          <a:prstGeom prst="rect">
            <a:avLst/>
          </a:prstGeom>
        </p:spPr>
        <p:txBody>
          <a:bodyPr>
            <a:norm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02766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7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5299" userDrawn="1">
          <p15:clr>
            <a:srgbClr val="FBAE40"/>
          </p15:clr>
        </p15:guide>
        <p15:guide id="4" pos="54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'єкт і зображ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6" hasCustomPrompt="1"/>
          </p:nvPr>
        </p:nvSpPr>
        <p:spPr>
          <a:xfrm>
            <a:off x="5652000" y="1449393"/>
            <a:ext cx="3060200" cy="179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63"/>
            </a:lvl1pPr>
          </a:lstStyle>
          <a:p>
            <a:r>
              <a:rPr lang="uk-UA" sz="1563" dirty="0" smtClean="0"/>
              <a:t>Зображення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7" hasCustomPrompt="1"/>
          </p:nvPr>
        </p:nvSpPr>
        <p:spPr>
          <a:xfrm>
            <a:off x="792164" y="1449393"/>
            <a:ext cx="4319839" cy="4859612"/>
          </a:xfrm>
          <a:prstGeom prst="rect">
            <a:avLst/>
          </a:prstGeom>
        </p:spPr>
        <p:txBody>
          <a:bodyPr>
            <a:norm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/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/>
            </a:lvl5pPr>
          </a:lstStyle>
          <a:p>
            <a:pPr marL="176790" marR="0" lvl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</a:t>
            </a:r>
          </a:p>
          <a:p>
            <a:pPr marL="348928" marR="0" lvl="1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Другий рівень</a:t>
            </a:r>
          </a:p>
          <a:p>
            <a:pPr marL="524166" marR="0" lvl="2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Третій рівень</a:t>
            </a:r>
          </a:p>
          <a:p>
            <a:pPr marL="700958" marR="0" lvl="3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Четвертий рівень</a:t>
            </a:r>
          </a:p>
          <a:p>
            <a:pPr marL="877748" marR="0" lvl="4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36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П’ятий рівень</a:t>
            </a:r>
            <a:endParaRPr kumimoji="0" lang="uk-UA" sz="136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18" hasCustomPrompt="1"/>
          </p:nvPr>
        </p:nvSpPr>
        <p:spPr>
          <a:xfrm>
            <a:off x="5652000" y="3969005"/>
            <a:ext cx="3060200" cy="197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63"/>
            </a:lvl1pPr>
          </a:lstStyle>
          <a:p>
            <a:r>
              <a:rPr lang="uk-UA" sz="1563" dirty="0" smtClean="0"/>
              <a:t>Зображення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5652003" y="5949000"/>
            <a:ext cx="3065367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93"/>
              </a:spcBef>
              <a:buNone/>
              <a:defRPr sz="1368"/>
            </a:lvl1pPr>
          </a:lstStyle>
          <a:p>
            <a:pPr lvl="0"/>
            <a:r>
              <a:rPr lang="uk-UA" noProof="0" dirty="0" smtClean="0"/>
              <a:t>Текст</a:t>
            </a:r>
            <a:endParaRPr lang="uk-UA" noProof="0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5652000" y="3249000"/>
            <a:ext cx="30602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93"/>
              </a:spcBef>
              <a:buNone/>
              <a:defRPr sz="1368"/>
            </a:lvl1pPr>
          </a:lstStyle>
          <a:p>
            <a:pPr lvl="0"/>
            <a:r>
              <a:rPr lang="uk-UA" noProof="0" dirty="0" smtClean="0"/>
              <a:t>Текст</a:t>
            </a:r>
            <a:endParaRPr lang="uk-UA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85590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7" userDrawn="1">
          <p15:clr>
            <a:srgbClr val="FBAE40"/>
          </p15:clr>
        </p15:guide>
        <p15:guide id="2" pos="499" userDrawn="1">
          <p15:clr>
            <a:srgbClr val="FBAE40"/>
          </p15:clr>
        </p15:guide>
        <p15:guide id="3" orient="horz" pos="5299" userDrawn="1">
          <p15:clr>
            <a:srgbClr val="FBAE40"/>
          </p15:clr>
        </p15:guide>
        <p15:guide id="4" pos="54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на невелик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dirty="0" smtClean="0"/>
              <a:t>Заголовок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1452001"/>
            <a:ext cx="3780000" cy="480000"/>
          </a:xfrm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1172" b="1" baseline="0"/>
            </a:lvl1pPr>
            <a:lvl2pPr marL="446628" indent="0">
              <a:buNone/>
              <a:defRPr sz="1172"/>
            </a:lvl2pPr>
            <a:lvl3pPr marL="789353" indent="0">
              <a:buNone/>
              <a:defRPr sz="1172"/>
            </a:lvl3pPr>
            <a:lvl4pPr marL="1138280" indent="0">
              <a:buNone/>
              <a:defRPr sz="1172"/>
            </a:lvl4pPr>
            <a:lvl5pPr marL="1488758" indent="0">
              <a:buNone/>
              <a:defRPr sz="1172"/>
            </a:lvl5pPr>
          </a:lstStyle>
          <a:p>
            <a:pPr lvl="0"/>
            <a:r>
              <a:rPr lang="uk-UA" noProof="0" dirty="0" smtClean="0"/>
              <a:t>Назва діаграми</a:t>
            </a:r>
          </a:p>
        </p:txBody>
      </p:sp>
      <p:sp>
        <p:nvSpPr>
          <p:cNvPr id="5" name="Диаграмма 6"/>
          <p:cNvSpPr>
            <a:spLocks noGrp="1"/>
          </p:cNvSpPr>
          <p:nvPr>
            <p:ph type="chart" sz="quarter" idx="12" hasCustomPrompt="1"/>
          </p:nvPr>
        </p:nvSpPr>
        <p:spPr>
          <a:xfrm>
            <a:off x="792000" y="2029627"/>
            <a:ext cx="3780000" cy="38396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72"/>
            </a:lvl1pPr>
          </a:lstStyle>
          <a:p>
            <a:r>
              <a:rPr lang="uk-UA" dirty="0" smtClean="0"/>
              <a:t>Діаграма</a:t>
            </a:r>
            <a:endParaRPr lang="uk-UA" dirty="0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792000" y="1980125"/>
            <a:ext cx="378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5112000" y="1452000"/>
            <a:ext cx="3600000" cy="4903360"/>
          </a:xfrm>
        </p:spPr>
        <p:txBody>
          <a:bodyPr>
            <a:normAutofit/>
          </a:bodyPr>
          <a:lstStyle>
            <a:lvl1pPr>
              <a:defRPr sz="1368"/>
            </a:lvl1pPr>
            <a:lvl2pPr>
              <a:defRPr baseline="0"/>
            </a:lvl2pPr>
            <a:lvl3pPr>
              <a:defRPr/>
            </a:lvl3pPr>
          </a:lstStyle>
          <a:p>
            <a:pPr lvl="0"/>
            <a:r>
              <a:rPr lang="uk-UA" noProof="0" dirty="0" smtClean="0"/>
              <a:t>Текст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5971360"/>
            <a:ext cx="3780000" cy="384000"/>
          </a:xfrm>
        </p:spPr>
        <p:txBody>
          <a:bodyPr wrap="square" anchor="t">
            <a:noAutofit/>
          </a:bodyPr>
          <a:lstStyle>
            <a:lvl1pPr marL="0" indent="0">
              <a:spcBef>
                <a:spcPts val="0"/>
              </a:spcBef>
              <a:buNone/>
              <a:defRPr sz="1075" b="0" baseline="0"/>
            </a:lvl1pPr>
            <a:lvl2pPr marL="446628" indent="0">
              <a:buNone/>
              <a:defRPr sz="1172"/>
            </a:lvl2pPr>
            <a:lvl3pPr marL="789353" indent="0">
              <a:buNone/>
              <a:defRPr sz="1172"/>
            </a:lvl3pPr>
            <a:lvl4pPr marL="1138280" indent="0">
              <a:buNone/>
              <a:defRPr sz="1172"/>
            </a:lvl4pPr>
            <a:lvl5pPr marL="1488758" indent="0">
              <a:buNone/>
              <a:defRPr sz="1172"/>
            </a:lvl5pPr>
          </a:lstStyle>
          <a:p>
            <a:pPr lvl="0"/>
            <a:r>
              <a:rPr lang="uk-UA" noProof="0" dirty="0" smtClean="0"/>
              <a:t>Джерело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92000" y="5920560"/>
            <a:ext cx="378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6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3B38-107A-41A8-AB75-3D42100AC2B6}" type="slidenum">
              <a:rPr lang="uk-UA" smtClean="0"/>
              <a:t>‹№›</a:t>
            </a:fld>
            <a:endParaRPr lang="uk-UA" dirty="0"/>
          </a:p>
        </p:txBody>
      </p:sp>
      <p:cxnSp>
        <p:nvCxnSpPr>
          <p:cNvPr id="12" name="Пряма сполучна лінія 7"/>
          <p:cNvCxnSpPr/>
          <p:nvPr userDrawn="1"/>
        </p:nvCxnSpPr>
        <p:spPr>
          <a:xfrm>
            <a:off x="797365" y="102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97365" y="239120"/>
            <a:ext cx="792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0" y="2"/>
            <a:ext cx="251448" cy="1056000"/>
            <a:chOff x="367224" y="1"/>
            <a:chExt cx="251448" cy="792000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367224" y="1"/>
              <a:ext cx="251448" cy="396000"/>
            </a:xfrm>
            <a:prstGeom prst="rect">
              <a:avLst/>
            </a:prstGeom>
            <a:solidFill>
              <a:srgbClr val="EE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758" dirty="0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367224" y="396001"/>
              <a:ext cx="251448" cy="39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758" dirty="0"/>
            </a:p>
          </p:txBody>
        </p:sp>
        <p:pic>
          <p:nvPicPr>
            <p:cNvPr id="20" name="Picture 4" descr="D:\ANNA\РЕБРЕНДИНГ\Templates\PowerPoint\19-01-2018_Presentation-06.png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t="7082" r="92989" b="87143"/>
            <a:stretch/>
          </p:blipFill>
          <p:spPr bwMode="auto">
            <a:xfrm>
              <a:off x="367224" y="396001"/>
              <a:ext cx="251448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69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15" r:id="rId3"/>
  </p:sldLayoutIdLst>
  <p:hf hdr="0" ftr="0" dt="0"/>
  <p:txStyles>
    <p:titleStyle>
      <a:lvl1pPr algn="l" defTabSz="893255" rtl="0" eaLnBrk="1" latinLnBrk="0" hangingPunct="1">
        <a:spcBef>
          <a:spcPct val="0"/>
        </a:spcBef>
        <a:buNone/>
        <a:defRPr sz="195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970" indent="-334970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26" kern="1200">
          <a:solidFill>
            <a:schemeClr val="tx1"/>
          </a:solidFill>
          <a:latin typeface="+mn-lt"/>
          <a:ea typeface="+mn-ea"/>
          <a:cs typeface="+mn-cs"/>
        </a:defRPr>
      </a:lvl1pPr>
      <a:lvl2pPr marL="725770" indent="-279143" algn="l" defTabSz="8932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16568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563196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4" kern="1200">
          <a:solidFill>
            <a:schemeClr val="tx1"/>
          </a:solidFill>
          <a:latin typeface="+mn-lt"/>
          <a:ea typeface="+mn-ea"/>
          <a:cs typeface="+mn-cs"/>
        </a:defRPr>
      </a:lvl4pPr>
      <a:lvl5pPr marL="2009824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»"/>
        <a:defRPr sz="1954" kern="1200">
          <a:solidFill>
            <a:schemeClr val="tx1"/>
          </a:solidFill>
          <a:latin typeface="+mn-lt"/>
          <a:ea typeface="+mn-ea"/>
          <a:cs typeface="+mn-cs"/>
        </a:defRPr>
      </a:lvl5pPr>
      <a:lvl6pPr marL="2456451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6pPr>
      <a:lvl7pPr marL="2903079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7pPr>
      <a:lvl8pPr marL="3349706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8pPr>
      <a:lvl9pPr marL="3796334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628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3255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883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6510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3138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765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6393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3021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32000" y="6450000"/>
            <a:ext cx="108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75">
                <a:solidFill>
                  <a:schemeClr val="tx1"/>
                </a:solidFill>
              </a:defRPr>
            </a:lvl1pPr>
          </a:lstStyle>
          <a:p>
            <a:fld id="{2BFB3B38-107A-41A8-AB75-3D42100AC2B6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92163" y="1509000"/>
            <a:ext cx="7920000" cy="48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uk-UA" dirty="0" smtClean="0"/>
              <a:t>Текст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П’ятий рівень</a:t>
            </a:r>
            <a:endParaRPr lang="uk-UA" dirty="0"/>
          </a:p>
        </p:txBody>
      </p:sp>
      <p:cxnSp>
        <p:nvCxnSpPr>
          <p:cNvPr id="12" name="Пряма сполучна лінія 7"/>
          <p:cNvCxnSpPr/>
          <p:nvPr userDrawn="1"/>
        </p:nvCxnSpPr>
        <p:spPr>
          <a:xfrm>
            <a:off x="797365" y="102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97365" y="239120"/>
            <a:ext cx="7920000" cy="720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0" y="2"/>
            <a:ext cx="251448" cy="1056000"/>
            <a:chOff x="367224" y="1"/>
            <a:chExt cx="251448" cy="792000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367224" y="1"/>
              <a:ext cx="251448" cy="396000"/>
            </a:xfrm>
            <a:prstGeom prst="rect">
              <a:avLst/>
            </a:prstGeom>
            <a:solidFill>
              <a:srgbClr val="EE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758" dirty="0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367224" y="396001"/>
              <a:ext cx="251448" cy="39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758" dirty="0"/>
            </a:p>
          </p:txBody>
        </p:sp>
        <p:pic>
          <p:nvPicPr>
            <p:cNvPr id="25" name="Picture 4" descr="D:\ANNA\РЕБРЕНДИНГ\Templates\PowerPoint\19-01-2018_Presentation-06.png"/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t="7082" r="92989" b="87143"/>
            <a:stretch/>
          </p:blipFill>
          <p:spPr bwMode="auto">
            <a:xfrm>
              <a:off x="367224" y="396001"/>
              <a:ext cx="251448" cy="3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" y="6330000"/>
            <a:ext cx="1192045" cy="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2" r:id="rId2"/>
    <p:sldLayoutId id="2147483726" r:id="rId3"/>
    <p:sldLayoutId id="2147483717" r:id="rId4"/>
    <p:sldLayoutId id="2147483723" r:id="rId5"/>
    <p:sldLayoutId id="2147483729" r:id="rId6"/>
    <p:sldLayoutId id="2147483730" r:id="rId7"/>
    <p:sldLayoutId id="2147483718" r:id="rId8"/>
    <p:sldLayoutId id="2147483724" r:id="rId9"/>
    <p:sldLayoutId id="2147483725" r:id="rId10"/>
    <p:sldLayoutId id="2147483720" r:id="rId11"/>
    <p:sldLayoutId id="2147483719" r:id="rId12"/>
    <p:sldLayoutId id="2147483731" r:id="rId13"/>
  </p:sldLayoutIdLst>
  <p:hf hdr="0" ftr="0" dt="0"/>
  <p:txStyles>
    <p:titleStyle>
      <a:lvl1pPr algn="l" defTabSz="893255" rtl="0" eaLnBrk="1" latinLnBrk="0" hangingPunct="1">
        <a:spcBef>
          <a:spcPct val="0"/>
        </a:spcBef>
        <a:buNone/>
        <a:defRPr sz="195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90" indent="-176790" algn="l" defTabSz="893255" rtl="0" eaLnBrk="1" latinLnBrk="0" hangingPunct="1">
        <a:spcBef>
          <a:spcPts val="391"/>
        </a:spcBef>
        <a:buClr>
          <a:schemeClr val="accent1"/>
        </a:buClr>
        <a:buFont typeface="Wingdings" panose="05000000000000000000" pitchFamily="2" charset="2"/>
        <a:buChar char="§"/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8928" indent="-172139" algn="l" defTabSz="893255" rtl="0" eaLnBrk="1" latinLnBrk="0" hangingPunct="1">
        <a:spcBef>
          <a:spcPts val="391"/>
        </a:spcBef>
        <a:buClr>
          <a:schemeClr val="accent2"/>
        </a:buClr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524166" indent="-175240" algn="l" defTabSz="893255" rtl="0" eaLnBrk="1" latinLnBrk="0" hangingPunct="1">
        <a:spcBef>
          <a:spcPts val="391"/>
        </a:spcBef>
        <a:buClr>
          <a:schemeClr val="accent2"/>
        </a:buClr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700958" indent="-176790" algn="l" defTabSz="893255" rtl="0" eaLnBrk="1" latinLnBrk="0" hangingPunct="1">
        <a:spcBef>
          <a:spcPts val="391"/>
        </a:spcBef>
        <a:buClr>
          <a:schemeClr val="accent2"/>
        </a:buClr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877748" indent="-176790" algn="l" defTabSz="893255" rtl="0" eaLnBrk="1" latinLnBrk="0" hangingPunct="1">
        <a:spcBef>
          <a:spcPts val="391"/>
        </a:spcBef>
        <a:buClr>
          <a:schemeClr val="accent2"/>
        </a:buClr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2456451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6pPr>
      <a:lvl7pPr marL="2903079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7pPr>
      <a:lvl8pPr marL="3349706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8pPr>
      <a:lvl9pPr marL="3796334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628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3255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883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6510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3138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765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6393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3021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2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3" r:id="rId3"/>
    <p:sldLayoutId id="2147483704" r:id="rId4"/>
  </p:sldLayoutIdLst>
  <p:hf hdr="0" ftr="0" dt="0"/>
  <p:txStyles>
    <p:titleStyle>
      <a:lvl1pPr algn="l" defTabSz="893255" rtl="0" eaLnBrk="1" latinLnBrk="0" hangingPunct="1">
        <a:spcBef>
          <a:spcPct val="0"/>
        </a:spcBef>
        <a:buNone/>
        <a:defRPr sz="195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970" indent="-334970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26" kern="1200">
          <a:solidFill>
            <a:schemeClr val="tx1"/>
          </a:solidFill>
          <a:latin typeface="+mn-lt"/>
          <a:ea typeface="+mn-ea"/>
          <a:cs typeface="+mn-cs"/>
        </a:defRPr>
      </a:lvl1pPr>
      <a:lvl2pPr marL="725770" indent="-279143" algn="l" defTabSz="8932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16568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563196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4" kern="1200">
          <a:solidFill>
            <a:schemeClr val="tx1"/>
          </a:solidFill>
          <a:latin typeface="+mn-lt"/>
          <a:ea typeface="+mn-ea"/>
          <a:cs typeface="+mn-cs"/>
        </a:defRPr>
      </a:lvl4pPr>
      <a:lvl5pPr marL="2009824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»"/>
        <a:defRPr sz="1954" kern="1200">
          <a:solidFill>
            <a:schemeClr val="tx1"/>
          </a:solidFill>
          <a:latin typeface="+mn-lt"/>
          <a:ea typeface="+mn-ea"/>
          <a:cs typeface="+mn-cs"/>
        </a:defRPr>
      </a:lvl5pPr>
      <a:lvl6pPr marL="2456451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6pPr>
      <a:lvl7pPr marL="2903079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7pPr>
      <a:lvl8pPr marL="3349706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8pPr>
      <a:lvl9pPr marL="3796334" indent="-223313" algn="l" defTabSz="893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628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3255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883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6510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3138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765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6393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3021" algn="l" defTabSz="893255" rtl="0" eaLnBrk="1" latinLnBrk="0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"/>
            <a:ext cx="251448" cy="1078405"/>
            <a:chOff x="0" y="0"/>
            <a:chExt cx="251448" cy="107840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251448" cy="540000"/>
            </a:xfrm>
            <a:prstGeom prst="rect">
              <a:avLst/>
            </a:prstGeom>
            <a:solidFill>
              <a:srgbClr val="EEEB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uk-UA" sz="1800" u="none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38405"/>
              <a:ext cx="251448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uk-UA" sz="1800" u="none">
                <a:solidFill>
                  <a:prstClr val="white"/>
                </a:solidFill>
              </a:endParaRPr>
            </a:p>
          </p:txBody>
        </p:sp>
        <p:pic>
          <p:nvPicPr>
            <p:cNvPr id="10" name="Picture 4" descr="D:\ANNA\РЕБРЕНДИНГ\Templates\PowerPoint\19-01-2018_Presentation-06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0" t="6043" r="92989" b="86083"/>
            <a:stretch/>
          </p:blipFill>
          <p:spPr bwMode="auto">
            <a:xfrm>
              <a:off x="0" y="538405"/>
              <a:ext cx="25144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2368" y="6491609"/>
            <a:ext cx="1259832" cy="1800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D12E4E-9950-476B-9AE7-FA25548CA939}" type="slidenum">
              <a:rPr lang="uk-UA" u="none" smtClean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‹№›</a:t>
            </a:fld>
            <a:endParaRPr lang="uk-UA" u="none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Пряма сполучна лінія 7"/>
          <p:cNvCxnSpPr/>
          <p:nvPr/>
        </p:nvCxnSpPr>
        <p:spPr>
          <a:xfrm>
            <a:off x="797366" y="1089000"/>
            <a:ext cx="792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797367" y="343021"/>
            <a:ext cx="7914834" cy="72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uk-UA" noProof="0" dirty="0" smtClean="0"/>
              <a:t>Заголовок</a:t>
            </a:r>
            <a:endParaRPr lang="uk-UA" noProof="0" dirty="0"/>
          </a:p>
        </p:txBody>
      </p:sp>
      <p:sp>
        <p:nvSpPr>
          <p:cNvPr id="2" name="Місце для тексту 1"/>
          <p:cNvSpPr>
            <a:spLocks noGrp="1"/>
          </p:cNvSpPr>
          <p:nvPr>
            <p:ph type="body" idx="1"/>
          </p:nvPr>
        </p:nvSpPr>
        <p:spPr>
          <a:xfrm>
            <a:off x="797367" y="1448747"/>
            <a:ext cx="7914834" cy="4860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19376"/>
            <a:ext cx="750459" cy="321625"/>
          </a:xfrm>
          <a:prstGeom prst="rect">
            <a:avLst/>
          </a:prstGeom>
        </p:spPr>
      </p:pic>
      <p:pic>
        <p:nvPicPr>
          <p:cNvPr id="12" name="Рисунок 11" descr="D:\DESIGN\LOGOS\NBU\NBU-Horizontal\NBU_Horizontal_2_Color\jpeg\NBU_Horizontal-2-Color-en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t="26563" r="5011" b="23223"/>
          <a:stretch/>
        </p:blipFill>
        <p:spPr bwMode="auto">
          <a:xfrm>
            <a:off x="251448" y="6481777"/>
            <a:ext cx="827176" cy="2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213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84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594" marR="0" indent="-263521" algn="l" defTabSz="914384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57C48"/>
        </a:buClr>
        <a:buSzTx/>
        <a:buFont typeface="Wingdings" panose="05000000000000000000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51" marR="0" indent="-258759" algn="l" defTabSz="914384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91CA64"/>
        </a:buClr>
        <a:buSzTx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20" marR="0" indent="-266695" algn="l" defTabSz="914384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91CA64"/>
        </a:buClr>
        <a:buSzTx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01" marR="0" indent="-266695" algn="l" defTabSz="914384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91CA64"/>
        </a:buClr>
        <a:buSzTx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670" marR="0" indent="-266695" algn="l" defTabSz="914384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91CA64"/>
        </a:buClr>
        <a:buSzTx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7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9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2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4" indent="-228596" algn="l" defTabSz="91438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1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3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6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8" algn="l" defTabSz="914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70">
          <p15:clr>
            <a:srgbClr val="F26B43"/>
          </p15:clr>
        </p15:guide>
        <p15:guide id="2" orient="horz" pos="37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2000" y="2529000"/>
            <a:ext cx="4500000" cy="900000"/>
          </a:xfrm>
        </p:spPr>
        <p:txBody>
          <a:bodyPr>
            <a:noAutofit/>
          </a:bodyPr>
          <a:lstStyle/>
          <a:p>
            <a:r>
              <a:rPr lang="en-US" dirty="0"/>
              <a:t>Ukrainian banking: refreshed and </a:t>
            </a:r>
            <a:r>
              <a:rPr lang="en-US" dirty="0" smtClean="0"/>
              <a:t>efficient</a:t>
            </a:r>
            <a:r>
              <a:rPr lang="en-US" dirty="0"/>
              <a:t>, but vulnerable to political risks</a:t>
            </a:r>
            <a:endParaRPr lang="uk-UA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2000" y="5123184"/>
            <a:ext cx="4320000" cy="36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Dmytro Sologub</a:t>
            </a:r>
            <a:endParaRPr lang="en-US" dirty="0"/>
          </a:p>
        </p:txBody>
      </p:sp>
      <p:sp>
        <p:nvSpPr>
          <p:cNvPr id="8" name="Текст 18"/>
          <p:cNvSpPr>
            <a:spLocks noGrp="1"/>
          </p:cNvSpPr>
          <p:nvPr>
            <p:ph type="body" sz="quarter" idx="14"/>
          </p:nvPr>
        </p:nvSpPr>
        <p:spPr>
          <a:xfrm>
            <a:off x="2232000" y="5948725"/>
            <a:ext cx="4320000" cy="360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Tx/>
              <a:buNone/>
              <a:defRPr sz="1400"/>
            </a:lvl1pPr>
          </a:lstStyle>
          <a:p>
            <a:pPr lvl="0"/>
            <a:r>
              <a:rPr lang="en-US" dirty="0" smtClean="0"/>
              <a:t>Berlin, June </a:t>
            </a:r>
            <a:r>
              <a:rPr lang="en-US" dirty="0"/>
              <a:t>2019</a:t>
            </a:r>
            <a:endParaRPr lang="uk-UA" noProof="0" dirty="0" smtClean="0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5"/>
          </p:nvPr>
        </p:nvSpPr>
        <p:spPr>
          <a:xfrm>
            <a:off x="2232025" y="5481322"/>
            <a:ext cx="4319588" cy="46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Deputy </a:t>
            </a:r>
            <a:r>
              <a:rPr lang="en-US" dirty="0" smtClean="0"/>
              <a:t>Governor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on banks ends off, the banking system is stable though still dominated by state-owned banks</a:t>
            </a:r>
            <a:endParaRPr lang="uk-UA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10</a:t>
            </a:fld>
            <a:endParaRPr lang="uk-UA" dirty="0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792163" y="1488880"/>
            <a:ext cx="3779776" cy="0"/>
          </a:xfrm>
          <a:prstGeom prst="line">
            <a:avLst/>
          </a:prstGeom>
          <a:ln w="19050">
            <a:solidFill>
              <a:srgbClr val="91C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791800" y="3969000"/>
            <a:ext cx="3779776" cy="0"/>
          </a:xfrm>
          <a:prstGeom prst="line">
            <a:avLst/>
          </a:prstGeom>
          <a:ln w="19050">
            <a:solidFill>
              <a:srgbClr val="91C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Місце для тексту 2"/>
          <p:cNvSpPr txBox="1">
            <a:spLocks/>
          </p:cNvSpPr>
          <p:nvPr/>
        </p:nvSpPr>
        <p:spPr>
          <a:xfrm>
            <a:off x="792000" y="1089000"/>
            <a:ext cx="378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lvl="0" indent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 sz="1100" b="1" baseline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defRPr>
            </a:lvl1pPr>
            <a:lvl2pPr marL="446628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2pPr>
            <a:lvl3pPr marL="789353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3pPr>
            <a:lvl4pPr marL="1138280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4pPr>
            <a:lvl5pPr marL="1488758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5pPr>
            <a:lvl6pPr marL="2456451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6pPr>
            <a:lvl7pPr marL="2903079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7pPr>
            <a:lvl8pPr marL="3349706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8pPr>
            <a:lvl9pPr marL="3796334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9pPr>
          </a:lstStyle>
          <a:p>
            <a:r>
              <a:rPr lang="en-US" dirty="0" smtClean="0"/>
              <a:t>Banks’ total assets by groups, UAH billion</a:t>
            </a:r>
            <a:endParaRPr lang="en-US" dirty="0"/>
          </a:p>
        </p:txBody>
      </p:sp>
      <p:sp>
        <p:nvSpPr>
          <p:cNvPr id="21" name="Місце для тексту 5"/>
          <p:cNvSpPr txBox="1">
            <a:spLocks/>
          </p:cNvSpPr>
          <p:nvPr/>
        </p:nvSpPr>
        <p:spPr>
          <a:xfrm>
            <a:off x="792000" y="4149000"/>
            <a:ext cx="378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uk-UA"/>
            </a:defPPr>
            <a:lvl1pPr marL="0" algn="r" defTabSz="1231514" rtl="0" eaLnBrk="1" latinLnBrk="0" hangingPunct="1">
              <a:defRPr sz="10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757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1514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7271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3028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8785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4542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99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6056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NBU.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 banks were grouped under the relevant classification for the given years. Figures - number of banks in each group.</a:t>
            </a:r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Місце для тексту 6"/>
          <p:cNvSpPr txBox="1">
            <a:spLocks/>
          </p:cNvSpPr>
          <p:nvPr/>
        </p:nvSpPr>
        <p:spPr>
          <a:xfrm>
            <a:off x="4932000" y="1089000"/>
            <a:ext cx="378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uk-UA"/>
            </a:defPPr>
            <a:lvl1pPr lvl="0" indent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 sz="1100" b="1" baseline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defRPr>
            </a:lvl1pPr>
            <a:lvl2pPr marL="446628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2pPr>
            <a:lvl3pPr marL="789353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3pPr>
            <a:lvl4pPr marL="1138280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4pPr>
            <a:lvl5pPr marL="1488758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5pPr>
            <a:lvl6pPr marL="2456451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6pPr>
            <a:lvl7pPr marL="2903079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7pPr>
            <a:lvl8pPr marL="3349706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8pPr>
            <a:lvl9pPr marL="3796334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9pPr>
          </a:lstStyle>
          <a:p>
            <a:r>
              <a:rPr lang="en-US" dirty="0"/>
              <a:t>Number of banks</a:t>
            </a:r>
          </a:p>
        </p:txBody>
      </p:sp>
      <p:cxnSp>
        <p:nvCxnSpPr>
          <p:cNvPr id="23" name="Пряма сполучна лінія 22"/>
          <p:cNvCxnSpPr/>
          <p:nvPr/>
        </p:nvCxnSpPr>
        <p:spPr>
          <a:xfrm>
            <a:off x="4932000" y="1490400"/>
            <a:ext cx="3779776" cy="0"/>
          </a:xfrm>
          <a:prstGeom prst="line">
            <a:avLst/>
          </a:prstGeom>
          <a:ln w="19050">
            <a:solidFill>
              <a:srgbClr val="91C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4932000" y="3969000"/>
            <a:ext cx="3779776" cy="0"/>
          </a:xfrm>
          <a:prstGeom prst="line">
            <a:avLst/>
          </a:prstGeom>
          <a:ln w="19050">
            <a:solidFill>
              <a:srgbClr val="91C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Місце для тексту 5"/>
          <p:cNvSpPr txBox="1">
            <a:spLocks/>
          </p:cNvSpPr>
          <p:nvPr/>
        </p:nvSpPr>
        <p:spPr>
          <a:xfrm>
            <a:off x="4932200" y="4041000"/>
            <a:ext cx="378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uk-UA"/>
            </a:defPPr>
            <a:lvl1pPr marL="0" algn="r" defTabSz="1231514" rtl="0" eaLnBrk="1" latinLnBrk="0" hangingPunct="1">
              <a:defRPr sz="10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757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1514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7271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3028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8785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4542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99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6056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NBU.</a:t>
            </a:r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541051"/>
              </p:ext>
            </p:extLst>
          </p:nvPr>
        </p:nvGraphicFramePr>
        <p:xfrm>
          <a:off x="792163" y="1519280"/>
          <a:ext cx="3779413" cy="258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17120"/>
              </p:ext>
            </p:extLst>
          </p:nvPr>
        </p:nvGraphicFramePr>
        <p:xfrm>
          <a:off x="4932200" y="1629000"/>
          <a:ext cx="3779578" cy="227796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59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6364">
                <a:tc>
                  <a:txBody>
                    <a:bodyPr/>
                    <a:lstStyle/>
                    <a:p>
                      <a:pPr algn="l" fontAlgn="b"/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2015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2016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2017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2018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May-19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Solvent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117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96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82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77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 smtClean="0">
                          <a:effectLst/>
                        </a:rPr>
                        <a:t>7</a:t>
                      </a:r>
                      <a:r>
                        <a:rPr lang="en-US" sz="1000" u="none" strike="noStrike" dirty="0" smtClean="0">
                          <a:effectLst/>
                        </a:rPr>
                        <a:t>6</a:t>
                      </a:r>
                      <a:r>
                        <a:rPr lang="uk-UA" sz="1000" u="none" strike="noStrike" dirty="0" smtClean="0">
                          <a:effectLst/>
                        </a:rPr>
                        <a:t>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1" u="none" strike="noStrike" dirty="0">
                          <a:effectLst/>
                        </a:rPr>
                        <a:t> - change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-30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-21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-14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-4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0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State-owned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7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6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5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5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5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1" u="none" strike="noStrike" dirty="0">
                          <a:effectLst/>
                        </a:rPr>
                        <a:t> - change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0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>
                          <a:effectLst/>
                        </a:rPr>
                        <a:t>-1 </a:t>
                      </a:r>
                      <a:endParaRPr lang="uk-UA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-1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>
                          <a:effectLst/>
                        </a:rPr>
                        <a:t>0 </a:t>
                      </a:r>
                      <a:endParaRPr lang="uk-UA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0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Foreign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25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25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23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21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21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1" u="none" strike="noStrike" dirty="0">
                          <a:effectLst/>
                        </a:rPr>
                        <a:t> - change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0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>
                          <a:effectLst/>
                        </a:rPr>
                        <a:t>0 </a:t>
                      </a:r>
                      <a:endParaRPr lang="uk-UA" sz="10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-2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-2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i="1" u="none" strike="noStrike" dirty="0">
                          <a:effectLst/>
                        </a:rPr>
                        <a:t>0 </a:t>
                      </a:r>
                      <a:endParaRPr lang="uk-UA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Private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85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65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54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51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51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- change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-30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-20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-11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-2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0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Insolvent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3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4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2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1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1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- change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-13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1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-2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>
                          <a:effectLst/>
                        </a:rPr>
                        <a:t>0 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000" u="none" strike="noStrike" dirty="0">
                          <a:effectLst/>
                        </a:rPr>
                        <a:t>0 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" name="Місце для тексту 4"/>
          <p:cNvSpPr txBox="1">
            <a:spLocks/>
          </p:cNvSpPr>
          <p:nvPr/>
        </p:nvSpPr>
        <p:spPr>
          <a:xfrm>
            <a:off x="791800" y="4689000"/>
            <a:ext cx="7920200" cy="18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6451" indent="-223313" algn="l" defTabSz="893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3079" indent="-223313" algn="l" defTabSz="893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9706" indent="-223313" algn="l" defTabSz="893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334" indent="-223313" algn="l" defTabSz="893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76 banks operate in the market as of the beginning of June.</a:t>
            </a:r>
          </a:p>
          <a:p>
            <a:r>
              <a:rPr lang="en-US" sz="1600" dirty="0"/>
              <a:t>No new bank bankruptcies over last 1.5 years – a smaller number of banks results form M&amp;A and banks’ reorganizations into financial companies.</a:t>
            </a:r>
          </a:p>
          <a:p>
            <a:r>
              <a:rPr lang="en-US" sz="1600" dirty="0"/>
              <a:t>At present, state-owned banks dominate the market – the issue which Ukraine started to resolve in 2018. Government has adopted </a:t>
            </a:r>
            <a:r>
              <a:rPr lang="en-US" sz="1600" i="1" dirty="0"/>
              <a:t>The Strategy for SOBs</a:t>
            </a:r>
            <a:r>
              <a:rPr lang="en-US" sz="1600" dirty="0"/>
              <a:t>, which aims at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privatization of state-owned banks. New supervisory boards with independent Directors were appointed, which will lead to corporate governance improvement. </a:t>
            </a:r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265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banking system is solvent and profitable</a:t>
            </a:r>
            <a:endParaRPr lang="uk-UA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11</a:t>
            </a:fld>
            <a:endParaRPr lang="uk-UA" dirty="0"/>
          </a:p>
        </p:txBody>
      </p:sp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959098"/>
              </p:ext>
            </p:extLst>
          </p:nvPr>
        </p:nvGraphicFramePr>
        <p:xfrm>
          <a:off x="792000" y="1522800"/>
          <a:ext cx="3780000" cy="26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820167"/>
              </p:ext>
            </p:extLst>
          </p:nvPr>
        </p:nvGraphicFramePr>
        <p:xfrm>
          <a:off x="4932200" y="1517920"/>
          <a:ext cx="3780000" cy="263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Місце для тексту 6"/>
          <p:cNvSpPr txBox="1">
            <a:spLocks/>
          </p:cNvSpPr>
          <p:nvPr/>
        </p:nvSpPr>
        <p:spPr>
          <a:xfrm>
            <a:off x="791800" y="1089000"/>
            <a:ext cx="378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uk-UA"/>
            </a:defPPr>
            <a:lvl1pPr lvl="0" indent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 sz="1100" b="1" baseline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defRPr>
            </a:lvl1pPr>
            <a:lvl2pPr marL="446628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2pPr>
            <a:lvl3pPr marL="789353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3pPr>
            <a:lvl4pPr marL="1138280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4pPr>
            <a:lvl5pPr marL="1488758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5pPr>
            <a:lvl6pPr marL="2456451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6pPr>
            <a:lvl7pPr marL="2903079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7pPr>
            <a:lvl8pPr marL="3349706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8pPr>
            <a:lvl9pPr marL="3796334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9pPr>
          </a:lstStyle>
          <a:p>
            <a:r>
              <a:rPr lang="en-US" dirty="0"/>
              <a:t>Regulatory capital and regulatory capital </a:t>
            </a:r>
            <a:r>
              <a:rPr lang="en-US" dirty="0" smtClean="0"/>
              <a:t>adequacy</a:t>
            </a:r>
            <a:endParaRPr lang="en-US" dirty="0"/>
          </a:p>
        </p:txBody>
      </p:sp>
      <p:cxnSp>
        <p:nvCxnSpPr>
          <p:cNvPr id="23" name="Пряма сполучна лінія 22"/>
          <p:cNvCxnSpPr/>
          <p:nvPr/>
        </p:nvCxnSpPr>
        <p:spPr>
          <a:xfrm>
            <a:off x="792224" y="1490400"/>
            <a:ext cx="3779776" cy="0"/>
          </a:xfrm>
          <a:prstGeom prst="line">
            <a:avLst/>
          </a:prstGeom>
          <a:ln w="19050">
            <a:solidFill>
              <a:srgbClr val="91C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Місце для тексту 6"/>
          <p:cNvSpPr txBox="1">
            <a:spLocks/>
          </p:cNvSpPr>
          <p:nvPr/>
        </p:nvSpPr>
        <p:spPr>
          <a:xfrm>
            <a:off x="4931776" y="1089000"/>
            <a:ext cx="3780000" cy="3600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uk-UA"/>
            </a:defPPr>
            <a:lvl1pPr lvl="0" indent="0" defTabSz="91440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 sz="1100" b="1" baseline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defRPr>
            </a:lvl1pPr>
            <a:lvl2pPr marL="446628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2pPr>
            <a:lvl3pPr marL="789353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3pPr>
            <a:lvl4pPr marL="1138280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4pPr>
            <a:lvl5pPr marL="1488758" indent="0" defTabSz="893255">
              <a:spcBef>
                <a:spcPts val="391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72"/>
            </a:lvl5pPr>
            <a:lvl6pPr marL="2456451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6pPr>
            <a:lvl7pPr marL="2903079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7pPr>
            <a:lvl8pPr marL="3349706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8pPr>
            <a:lvl9pPr marL="3796334" indent="-223313" defTabSz="893255">
              <a:spcBef>
                <a:spcPct val="20000"/>
              </a:spcBef>
              <a:buFont typeface="Arial" panose="020B0604020202020204" pitchFamily="34" charset="0"/>
              <a:buChar char="•"/>
              <a:defRPr sz="1954"/>
            </a:lvl9pPr>
          </a:lstStyle>
          <a:p>
            <a:r>
              <a:rPr lang="en-US" dirty="0" smtClean="0"/>
              <a:t>Banking system net profit, UAH billion</a:t>
            </a:r>
            <a:endParaRPr lang="en-US" dirty="0"/>
          </a:p>
        </p:txBody>
      </p:sp>
      <p:cxnSp>
        <p:nvCxnSpPr>
          <p:cNvPr id="25" name="Пряма сполучна лінія 24"/>
          <p:cNvCxnSpPr/>
          <p:nvPr/>
        </p:nvCxnSpPr>
        <p:spPr>
          <a:xfrm>
            <a:off x="4931776" y="1490400"/>
            <a:ext cx="3779776" cy="0"/>
          </a:xfrm>
          <a:prstGeom prst="line">
            <a:avLst/>
          </a:prstGeom>
          <a:ln w="19050">
            <a:solidFill>
              <a:srgbClr val="91C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791800" y="4149000"/>
            <a:ext cx="3779776" cy="0"/>
          </a:xfrm>
          <a:prstGeom prst="line">
            <a:avLst/>
          </a:prstGeom>
          <a:ln w="19050">
            <a:solidFill>
              <a:srgbClr val="91C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/>
          <p:nvPr/>
        </p:nvCxnSpPr>
        <p:spPr>
          <a:xfrm>
            <a:off x="4932424" y="4154920"/>
            <a:ext cx="3779776" cy="0"/>
          </a:xfrm>
          <a:prstGeom prst="line">
            <a:avLst/>
          </a:prstGeom>
          <a:ln w="19050">
            <a:solidFill>
              <a:srgbClr val="91C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Місце для тексту 5"/>
          <p:cNvSpPr txBox="1">
            <a:spLocks/>
          </p:cNvSpPr>
          <p:nvPr/>
        </p:nvSpPr>
        <p:spPr>
          <a:xfrm>
            <a:off x="792000" y="4177881"/>
            <a:ext cx="378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uk-UA"/>
            </a:defPPr>
            <a:lvl1pPr marL="0" algn="r" defTabSz="1231514" rtl="0" eaLnBrk="1" latinLnBrk="0" hangingPunct="1">
              <a:defRPr sz="10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757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1514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7271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3028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8785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4542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99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6056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NBU.</a:t>
            </a:r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Місце для тексту 5"/>
          <p:cNvSpPr txBox="1">
            <a:spLocks/>
          </p:cNvSpPr>
          <p:nvPr/>
        </p:nvSpPr>
        <p:spPr>
          <a:xfrm>
            <a:off x="4937312" y="4209440"/>
            <a:ext cx="3780000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uk-UA"/>
            </a:defPPr>
            <a:lvl1pPr marL="0" algn="r" defTabSz="1231514" rtl="0" eaLnBrk="1" latinLnBrk="0" hangingPunct="1">
              <a:defRPr sz="10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757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1514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7271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3028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8785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94542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10299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26056" algn="l" defTabSz="1231514" rtl="0" eaLnBrk="1" latinLnBrk="0" hangingPunct="1">
              <a:defRPr sz="24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NBU.</a:t>
            </a:r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Місце для тексту 4"/>
          <p:cNvSpPr txBox="1">
            <a:spLocks/>
          </p:cNvSpPr>
          <p:nvPr/>
        </p:nvSpPr>
        <p:spPr>
          <a:xfrm>
            <a:off x="791800" y="4509000"/>
            <a:ext cx="8100200" cy="18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6790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057C48"/>
              </a:buClr>
              <a:buSzTx/>
              <a:buFont typeface="Wingdings" panose="05000000000000000000" pitchFamily="2" charset="2"/>
              <a:buChar char="§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8928" marR="0" indent="-172139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4166" marR="0" indent="-17524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0095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748" marR="0" indent="-176790" algn="l" defTabSz="893255" rtl="0" eaLnBrk="1" fontAlgn="auto" latinLnBrk="0" hangingPunct="1">
              <a:lnSpc>
                <a:spcPct val="100000"/>
              </a:lnSpc>
              <a:spcBef>
                <a:spcPts val="391"/>
              </a:spcBef>
              <a:spcAft>
                <a:spcPts val="0"/>
              </a:spcAft>
              <a:buClr>
                <a:srgbClr val="91CA64"/>
              </a:buClr>
              <a:buSzTx/>
              <a:buFont typeface="Arial" panose="020B0604020202020204" pitchFamily="34" charset="0"/>
              <a:buChar char="•"/>
              <a:tabLst/>
              <a:defRPr sz="13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6451" indent="-223313" algn="l" defTabSz="893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3079" indent="-223313" algn="l" defTabSz="893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9706" indent="-223313" algn="l" defTabSz="893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334" indent="-223313" algn="l" defTabSz="8932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Capital adequacy ratios are well above the minimum required level (10% for T1).</a:t>
            </a:r>
          </a:p>
          <a:p>
            <a:r>
              <a:rPr lang="en-US" sz="1600" dirty="0"/>
              <a:t>Banking system returned to profitability in 2018, driven mostly by state-owned </a:t>
            </a:r>
            <a:r>
              <a:rPr lang="en-US" sz="1600" dirty="0" err="1"/>
              <a:t>PrivatBank</a:t>
            </a:r>
            <a:r>
              <a:rPr lang="en-US" sz="1600" dirty="0"/>
              <a:t>, while almost all large and medium-sized banks also reported solid financials (only 13 out of 76 banks reported net losses in 2018).   </a:t>
            </a:r>
          </a:p>
          <a:p>
            <a:r>
              <a:rPr lang="en-US" sz="1600" dirty="0"/>
              <a:t>In 2019, the trend continues, net profit for the banking system grew up 1.5x </a:t>
            </a:r>
            <a:r>
              <a:rPr lang="en-US" sz="1600" dirty="0" err="1"/>
              <a:t>yoy</a:t>
            </a:r>
            <a:r>
              <a:rPr lang="en-US" sz="1600" dirty="0"/>
              <a:t>, driven by both interest and commission income growth, LLPs rates are record low (cost of risk less than 2%).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5113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loans and deposits are growing, mostly UAH-denominated </a:t>
            </a:r>
            <a:endParaRPr lang="uk-UA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12</a:t>
            </a:fld>
            <a:endParaRPr lang="uk-UA" dirty="0"/>
          </a:p>
        </p:txBody>
      </p:sp>
      <p:graphicFrame>
        <p:nvGraphicFramePr>
          <p:cNvPr id="11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215835"/>
              </p:ext>
            </p:extLst>
          </p:nvPr>
        </p:nvGraphicFramePr>
        <p:xfrm>
          <a:off x="792000" y="1522800"/>
          <a:ext cx="37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007659"/>
              </p:ext>
            </p:extLst>
          </p:nvPr>
        </p:nvGraphicFramePr>
        <p:xfrm>
          <a:off x="4932000" y="1522800"/>
          <a:ext cx="37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5"/>
          <p:cNvSpPr/>
          <p:nvPr/>
        </p:nvSpPr>
        <p:spPr>
          <a:xfrm>
            <a:off x="792000" y="4860000"/>
            <a:ext cx="7920200" cy="1637034"/>
          </a:xfrm>
          <a:prstGeom prst="rect">
            <a:avLst/>
          </a:prstGeom>
        </p:spPr>
        <p:txBody>
          <a:bodyPr wrap="square" lIns="81963" tIns="40981" rIns="81963" bIns="40981">
            <a:spAutoFit/>
          </a:bodyPr>
          <a:lstStyle/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Strong increase in nominal wages, high interest rates on the back of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hryvnia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 appreciation and improved inflation expectations contributed to the inflow of households' UAH deposits.</a:t>
            </a:r>
          </a:p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ea typeface="Arial Unicode MS" pitchFamily="34" charset="-128"/>
                <a:cs typeface="Calibri" panose="020F0502020204030204" pitchFamily="34" charset="0"/>
              </a:rPr>
              <a:t>Consumer loans have been growing fast. </a:t>
            </a:r>
            <a:r>
              <a:rPr lang="en-US" sz="1600" dirty="0"/>
              <a:t>Loans to high-quality borrowers with no record of loan default in 2014–2018 continued to grow by more that 25% </a:t>
            </a:r>
            <a:r>
              <a:rPr lang="en-US" sz="1600" dirty="0" err="1"/>
              <a:t>yoy</a:t>
            </a:r>
            <a:r>
              <a:rPr lang="en-US" sz="1600" dirty="0"/>
              <a:t> in 2018. </a:t>
            </a:r>
            <a:r>
              <a:rPr lang="en-US" sz="1600" dirty="0">
                <a:solidFill>
                  <a:srgbClr val="000000"/>
                </a:solidFill>
                <a:ea typeface="Arial Unicode MS" pitchFamily="34" charset="-128"/>
                <a:cs typeface="Calibri" panose="020F0502020204030204" pitchFamily="34" charset="0"/>
              </a:rPr>
              <a:t>However, high share of NPLs still restrains corporate loans growth.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828000" y="4464000"/>
            <a:ext cx="3612806" cy="209498"/>
          </a:xfrm>
          <a:prstGeom prst="rect">
            <a:avLst/>
          </a:prstGeom>
        </p:spPr>
        <p:txBody>
          <a:bodyPr wrap="non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u="none" dirty="0" smtClean="0">
                <a:solidFill>
                  <a:srgbClr val="000000"/>
                </a:solidFill>
                <a:cs typeface="Calibri" panose="020F0502020204030204" pitchFamily="34" charset="0"/>
              </a:rPr>
              <a:t>Source</a:t>
            </a:r>
            <a:r>
              <a:rPr lang="en-US" u="none" dirty="0">
                <a:solidFill>
                  <a:srgbClr val="000000"/>
                </a:solidFill>
                <a:cs typeface="Calibri" panose="020F0502020204030204" pitchFamily="34" charset="0"/>
              </a:rPr>
              <a:t>: NBU.</a:t>
            </a:r>
            <a:endParaRPr lang="uk-UA" u="none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000" y="1260000"/>
            <a:ext cx="33513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u="none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Deposit </a:t>
            </a:r>
            <a:r>
              <a:rPr lang="en-US" sz="1200" b="1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Developments, </a:t>
            </a:r>
            <a:r>
              <a:rPr lang="en-US" sz="1200" b="1" u="none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12.</a:t>
            </a:r>
            <a:r>
              <a:rPr lang="uk-UA" sz="1200" b="1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201</a:t>
            </a:r>
            <a:r>
              <a:rPr lang="en-US" sz="1200" b="1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6</a:t>
            </a:r>
            <a:r>
              <a:rPr lang="uk-UA" sz="1200" b="1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=100</a:t>
            </a:r>
            <a:endParaRPr lang="uk-UA" sz="1200" b="1" u="none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8000" y="1260000"/>
            <a:ext cx="33513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u="none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Loan </a:t>
            </a:r>
            <a:r>
              <a:rPr lang="en-US" sz="1200" b="1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Developments, </a:t>
            </a:r>
            <a:r>
              <a:rPr lang="en-US" sz="1200" b="1" u="none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12.</a:t>
            </a:r>
            <a:r>
              <a:rPr lang="uk-UA" sz="1200" b="1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201</a:t>
            </a:r>
            <a:r>
              <a:rPr lang="en-US" sz="1200" b="1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6</a:t>
            </a:r>
            <a:r>
              <a:rPr lang="uk-UA" sz="1200" b="1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=100</a:t>
            </a:r>
            <a:endParaRPr lang="uk-UA" sz="1200" b="1" u="none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4968000" y="4464000"/>
            <a:ext cx="3636676" cy="197643"/>
          </a:xfrm>
          <a:prstGeom prst="rect">
            <a:avLst/>
          </a:prstGeom>
        </p:spPr>
        <p:txBody>
          <a:bodyPr wrap="non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u="none" dirty="0" smtClean="0">
                <a:solidFill>
                  <a:prstClr val="black"/>
                </a:solidFill>
                <a:cs typeface="Calibri" panose="020F0502020204030204" pitchFamily="34" charset="0"/>
              </a:rPr>
              <a:t>Source</a:t>
            </a:r>
            <a:r>
              <a:rPr lang="en-US" u="none" dirty="0">
                <a:solidFill>
                  <a:prstClr val="black"/>
                </a:solidFill>
                <a:cs typeface="Calibri" panose="020F0502020204030204" pitchFamily="34" charset="0"/>
              </a:rPr>
              <a:t>: NBU.</a:t>
            </a:r>
            <a:endParaRPr lang="uk-UA" u="none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NPL </a:t>
            </a:r>
            <a:r>
              <a:rPr lang="en-US" dirty="0" smtClean="0"/>
              <a:t>ratio is still high, but shows a solid downward trend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NPL portfolio ratio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4932000" y="1090800"/>
            <a:ext cx="3692809" cy="360000"/>
          </a:xfrm>
        </p:spPr>
        <p:txBody>
          <a:bodyPr/>
          <a:lstStyle/>
          <a:p>
            <a:r>
              <a:rPr lang="en-US" dirty="0" smtClean="0"/>
              <a:t>NPL portfolio depending on the ownership of the banks</a:t>
            </a:r>
            <a:endParaRPr lang="uk-UA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13</a:t>
            </a:fld>
            <a:endParaRPr lang="uk-UA" dirty="0"/>
          </a:p>
        </p:txBody>
      </p:sp>
      <p:graphicFrame>
        <p:nvGraphicFramePr>
          <p:cNvPr id="11" name="Диаграмма 2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916082621"/>
              </p:ext>
            </p:extLst>
          </p:nvPr>
        </p:nvGraphicFramePr>
        <p:xfrm>
          <a:off x="791999" y="1522800"/>
          <a:ext cx="37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іаграма 6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749950427"/>
              </p:ext>
            </p:extLst>
          </p:nvPr>
        </p:nvGraphicFramePr>
        <p:xfrm>
          <a:off x="4932000" y="1522800"/>
          <a:ext cx="37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1998" y="4689000"/>
            <a:ext cx="7920001" cy="180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The big share of NPLs is mainly caused by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PrivatBank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 legacy portfolio – the companies related to its former shareholders, which stopped to serve their loans shortly after the bank was nationalized in late-2016.</a:t>
            </a:r>
          </a:p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The rest of SOBs actively used restructuring tools in 2018. Hope, in 2019 this will be reflected in their statement and results.</a:t>
            </a:r>
          </a:p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For private and foreign-owned banks NPL level is moderate and tends to decrease.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ea typeface="Arial Unicode MS" pitchFamily="34" charset="-128"/>
              <a:cs typeface="Calibri" panose="020F0502020204030204" pitchFamily="34" charset="0"/>
            </a:endParaRPr>
          </a:p>
          <a:p>
            <a:endParaRPr lang="uk-UA" sz="160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Source: NBU</a:t>
            </a:r>
            <a:endParaRPr lang="uk-UA" dirty="0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Source: NBU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86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domestic challenges for the banking system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632000" y="6454800"/>
            <a:ext cx="1054600" cy="281227"/>
          </a:xfrm>
        </p:spPr>
        <p:txBody>
          <a:bodyPr/>
          <a:lstStyle/>
          <a:p>
            <a:fld id="{2BFB3B38-107A-41A8-AB75-3D42100AC2B6}" type="slidenum">
              <a:rPr lang="uk-UA" smtClean="0"/>
              <a:pPr/>
              <a:t>14</a:t>
            </a:fld>
            <a:endParaRPr lang="uk-UA" dirty="0"/>
          </a:p>
        </p:txBody>
      </p:sp>
      <p:grpSp>
        <p:nvGrpSpPr>
          <p:cNvPr id="14" name="Group 835"/>
          <p:cNvGrpSpPr>
            <a:grpSpLocks noChangeAspect="1"/>
          </p:cNvGrpSpPr>
          <p:nvPr/>
        </p:nvGrpSpPr>
        <p:grpSpPr bwMode="auto">
          <a:xfrm>
            <a:off x="792000" y="1449000"/>
            <a:ext cx="360000" cy="360000"/>
            <a:chOff x="4873" y="3698"/>
            <a:chExt cx="340" cy="340"/>
          </a:xfrm>
          <a:solidFill>
            <a:schemeClr val="accent3"/>
          </a:solidFill>
        </p:grpSpPr>
        <p:sp>
          <p:nvSpPr>
            <p:cNvPr id="15" name="Freeform 80"/>
            <p:cNvSpPr>
              <a:spLocks noEditPoints="1"/>
            </p:cNvSpPr>
            <p:nvPr/>
          </p:nvSpPr>
          <p:spPr bwMode="auto">
            <a:xfrm>
              <a:off x="4873" y="369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108" tIns="59554" rIns="119108" bIns="59554" numCol="1" anchor="t" anchorCtr="0" compatLnSpc="1">
              <a:prstTxWarp prst="textNoShape">
                <a:avLst/>
              </a:prstTxWarp>
            </a:bodyPr>
            <a:lstStyle/>
            <a:p>
              <a:endParaRPr lang="en-GB" sz="3157"/>
            </a:p>
          </p:txBody>
        </p:sp>
        <p:sp>
          <p:nvSpPr>
            <p:cNvPr id="16" name="Freeform 81"/>
            <p:cNvSpPr>
              <a:spLocks noEditPoints="1"/>
            </p:cNvSpPr>
            <p:nvPr/>
          </p:nvSpPr>
          <p:spPr bwMode="auto">
            <a:xfrm>
              <a:off x="4937" y="3762"/>
              <a:ext cx="212" cy="184"/>
            </a:xfrm>
            <a:custGeom>
              <a:avLst/>
              <a:gdLst>
                <a:gd name="T0" fmla="*/ 297 w 320"/>
                <a:gd name="T1" fmla="*/ 181 h 277"/>
                <a:gd name="T2" fmla="*/ 192 w 320"/>
                <a:gd name="T3" fmla="*/ 32 h 277"/>
                <a:gd name="T4" fmla="*/ 170 w 320"/>
                <a:gd name="T5" fmla="*/ 21 h 277"/>
                <a:gd name="T6" fmla="*/ 160 w 320"/>
                <a:gd name="T7" fmla="*/ 0 h 277"/>
                <a:gd name="T8" fmla="*/ 149 w 320"/>
                <a:gd name="T9" fmla="*/ 21 h 277"/>
                <a:gd name="T10" fmla="*/ 128 w 320"/>
                <a:gd name="T11" fmla="*/ 32 h 277"/>
                <a:gd name="T12" fmla="*/ 23 w 320"/>
                <a:gd name="T13" fmla="*/ 181 h 277"/>
                <a:gd name="T14" fmla="*/ 0 w 320"/>
                <a:gd name="T15" fmla="*/ 192 h 277"/>
                <a:gd name="T16" fmla="*/ 10 w 320"/>
                <a:gd name="T17" fmla="*/ 277 h 277"/>
                <a:gd name="T18" fmla="*/ 21 w 320"/>
                <a:gd name="T19" fmla="*/ 202 h 277"/>
                <a:gd name="T20" fmla="*/ 298 w 320"/>
                <a:gd name="T21" fmla="*/ 266 h 277"/>
                <a:gd name="T22" fmla="*/ 320 w 320"/>
                <a:gd name="T23" fmla="*/ 266 h 277"/>
                <a:gd name="T24" fmla="*/ 309 w 320"/>
                <a:gd name="T25" fmla="*/ 181 h 277"/>
                <a:gd name="T26" fmla="*/ 170 w 320"/>
                <a:gd name="T27" fmla="*/ 42 h 277"/>
                <a:gd name="T28" fmla="*/ 160 w 320"/>
                <a:gd name="T29" fmla="*/ 64 h 277"/>
                <a:gd name="T30" fmla="*/ 149 w 320"/>
                <a:gd name="T31" fmla="*/ 42 h 277"/>
                <a:gd name="T32" fmla="*/ 140 w 320"/>
                <a:gd name="T33" fmla="*/ 87 h 277"/>
                <a:gd name="T34" fmla="*/ 160 w 320"/>
                <a:gd name="T35" fmla="*/ 85 h 277"/>
                <a:gd name="T36" fmla="*/ 179 w 320"/>
                <a:gd name="T37" fmla="*/ 87 h 277"/>
                <a:gd name="T38" fmla="*/ 44 w 320"/>
                <a:gd name="T39" fmla="*/ 181 h 277"/>
                <a:gd name="T40" fmla="*/ 106 w 320"/>
                <a:gd name="T41" fmla="*/ 266 h 277"/>
                <a:gd name="T42" fmla="*/ 85 w 320"/>
                <a:gd name="T43" fmla="*/ 266 h 277"/>
                <a:gd name="T44" fmla="*/ 96 w 320"/>
                <a:gd name="T45" fmla="*/ 224 h 277"/>
                <a:gd name="T46" fmla="*/ 64 w 320"/>
                <a:gd name="T47" fmla="*/ 234 h 277"/>
                <a:gd name="T48" fmla="*/ 53 w 320"/>
                <a:gd name="T49" fmla="*/ 277 h 277"/>
                <a:gd name="T50" fmla="*/ 42 w 320"/>
                <a:gd name="T51" fmla="*/ 234 h 277"/>
                <a:gd name="T52" fmla="*/ 64 w 320"/>
                <a:gd name="T53" fmla="*/ 234 h 277"/>
                <a:gd name="T54" fmla="*/ 192 w 320"/>
                <a:gd name="T55" fmla="*/ 266 h 277"/>
                <a:gd name="T56" fmla="*/ 170 w 320"/>
                <a:gd name="T57" fmla="*/ 266 h 277"/>
                <a:gd name="T58" fmla="*/ 181 w 320"/>
                <a:gd name="T59" fmla="*/ 224 h 277"/>
                <a:gd name="T60" fmla="*/ 149 w 320"/>
                <a:gd name="T61" fmla="*/ 234 h 277"/>
                <a:gd name="T62" fmla="*/ 138 w 320"/>
                <a:gd name="T63" fmla="*/ 277 h 277"/>
                <a:gd name="T64" fmla="*/ 128 w 320"/>
                <a:gd name="T65" fmla="*/ 234 h 277"/>
                <a:gd name="T66" fmla="*/ 149 w 320"/>
                <a:gd name="T67" fmla="*/ 234 h 277"/>
                <a:gd name="T68" fmla="*/ 277 w 320"/>
                <a:gd name="T69" fmla="*/ 266 h 277"/>
                <a:gd name="T70" fmla="*/ 256 w 320"/>
                <a:gd name="T71" fmla="*/ 266 h 277"/>
                <a:gd name="T72" fmla="*/ 266 w 320"/>
                <a:gd name="T73" fmla="*/ 224 h 277"/>
                <a:gd name="T74" fmla="*/ 234 w 320"/>
                <a:gd name="T75" fmla="*/ 234 h 277"/>
                <a:gd name="T76" fmla="*/ 224 w 320"/>
                <a:gd name="T77" fmla="*/ 277 h 277"/>
                <a:gd name="T78" fmla="*/ 213 w 320"/>
                <a:gd name="T79" fmla="*/ 234 h 277"/>
                <a:gd name="T80" fmla="*/ 234 w 320"/>
                <a:gd name="T81" fmla="*/ 23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0" h="277">
                  <a:moveTo>
                    <a:pt x="309" y="181"/>
                  </a:moveTo>
                  <a:cubicBezTo>
                    <a:pt x="297" y="181"/>
                    <a:pt x="297" y="181"/>
                    <a:pt x="297" y="181"/>
                  </a:cubicBezTo>
                  <a:cubicBezTo>
                    <a:pt x="288" y="125"/>
                    <a:pt x="246" y="81"/>
                    <a:pt x="192" y="68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26"/>
                    <a:pt x="187" y="21"/>
                    <a:pt x="181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10"/>
                    <a:pt x="170" y="10"/>
                    <a:pt x="170" y="10"/>
                  </a:cubicBezTo>
                  <a:cubicBezTo>
                    <a:pt x="170" y="4"/>
                    <a:pt x="166" y="0"/>
                    <a:pt x="160" y="0"/>
                  </a:cubicBezTo>
                  <a:cubicBezTo>
                    <a:pt x="154" y="0"/>
                    <a:pt x="149" y="4"/>
                    <a:pt x="149" y="10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2" y="21"/>
                    <a:pt x="128" y="26"/>
                    <a:pt x="128" y="32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73" y="81"/>
                    <a:pt x="31" y="125"/>
                    <a:pt x="23" y="181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4" y="181"/>
                    <a:pt x="0" y="186"/>
                    <a:pt x="0" y="192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2"/>
                    <a:pt x="4" y="277"/>
                    <a:pt x="10" y="277"/>
                  </a:cubicBezTo>
                  <a:cubicBezTo>
                    <a:pt x="16" y="277"/>
                    <a:pt x="21" y="272"/>
                    <a:pt x="21" y="266"/>
                  </a:cubicBezTo>
                  <a:cubicBezTo>
                    <a:pt x="21" y="202"/>
                    <a:pt x="21" y="202"/>
                    <a:pt x="21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66"/>
                    <a:pt x="298" y="266"/>
                    <a:pt x="298" y="266"/>
                  </a:cubicBezTo>
                  <a:cubicBezTo>
                    <a:pt x="298" y="272"/>
                    <a:pt x="303" y="277"/>
                    <a:pt x="309" y="277"/>
                  </a:cubicBezTo>
                  <a:cubicBezTo>
                    <a:pt x="315" y="277"/>
                    <a:pt x="320" y="272"/>
                    <a:pt x="320" y="266"/>
                  </a:cubicBezTo>
                  <a:cubicBezTo>
                    <a:pt x="320" y="192"/>
                    <a:pt x="320" y="192"/>
                    <a:pt x="320" y="192"/>
                  </a:cubicBezTo>
                  <a:cubicBezTo>
                    <a:pt x="320" y="186"/>
                    <a:pt x="315" y="181"/>
                    <a:pt x="309" y="181"/>
                  </a:cubicBezTo>
                  <a:close/>
                  <a:moveTo>
                    <a:pt x="149" y="42"/>
                  </a:moveTo>
                  <a:cubicBezTo>
                    <a:pt x="170" y="42"/>
                    <a:pt x="170" y="42"/>
                    <a:pt x="170" y="42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0" y="64"/>
                    <a:pt x="164" y="64"/>
                    <a:pt x="160" y="64"/>
                  </a:cubicBezTo>
                  <a:cubicBezTo>
                    <a:pt x="155" y="64"/>
                    <a:pt x="149" y="64"/>
                    <a:pt x="149" y="64"/>
                  </a:cubicBezTo>
                  <a:lnTo>
                    <a:pt x="149" y="42"/>
                  </a:lnTo>
                  <a:close/>
                  <a:moveTo>
                    <a:pt x="44" y="181"/>
                  </a:moveTo>
                  <a:cubicBezTo>
                    <a:pt x="53" y="133"/>
                    <a:pt x="91" y="95"/>
                    <a:pt x="140" y="8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2" y="85"/>
                    <a:pt x="155" y="85"/>
                    <a:pt x="160" y="85"/>
                  </a:cubicBezTo>
                  <a:cubicBezTo>
                    <a:pt x="164" y="85"/>
                    <a:pt x="167" y="85"/>
                    <a:pt x="172" y="86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228" y="95"/>
                    <a:pt x="266" y="133"/>
                    <a:pt x="275" y="181"/>
                  </a:cubicBezTo>
                  <a:lnTo>
                    <a:pt x="44" y="181"/>
                  </a:lnTo>
                  <a:close/>
                  <a:moveTo>
                    <a:pt x="106" y="234"/>
                  </a:moveTo>
                  <a:cubicBezTo>
                    <a:pt x="106" y="266"/>
                    <a:pt x="106" y="266"/>
                    <a:pt x="106" y="266"/>
                  </a:cubicBezTo>
                  <a:cubicBezTo>
                    <a:pt x="106" y="272"/>
                    <a:pt x="102" y="277"/>
                    <a:pt x="96" y="277"/>
                  </a:cubicBezTo>
                  <a:cubicBezTo>
                    <a:pt x="90" y="277"/>
                    <a:pt x="85" y="272"/>
                    <a:pt x="85" y="266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28"/>
                    <a:pt x="90" y="224"/>
                    <a:pt x="96" y="224"/>
                  </a:cubicBezTo>
                  <a:cubicBezTo>
                    <a:pt x="102" y="224"/>
                    <a:pt x="106" y="228"/>
                    <a:pt x="106" y="234"/>
                  </a:cubicBezTo>
                  <a:close/>
                  <a:moveTo>
                    <a:pt x="64" y="234"/>
                  </a:moveTo>
                  <a:cubicBezTo>
                    <a:pt x="64" y="266"/>
                    <a:pt x="64" y="266"/>
                    <a:pt x="64" y="266"/>
                  </a:cubicBezTo>
                  <a:cubicBezTo>
                    <a:pt x="64" y="272"/>
                    <a:pt x="59" y="277"/>
                    <a:pt x="53" y="277"/>
                  </a:cubicBezTo>
                  <a:cubicBezTo>
                    <a:pt x="47" y="277"/>
                    <a:pt x="42" y="272"/>
                    <a:pt x="42" y="266"/>
                  </a:cubicBezTo>
                  <a:cubicBezTo>
                    <a:pt x="42" y="234"/>
                    <a:pt x="42" y="234"/>
                    <a:pt x="42" y="234"/>
                  </a:cubicBezTo>
                  <a:cubicBezTo>
                    <a:pt x="42" y="228"/>
                    <a:pt x="47" y="224"/>
                    <a:pt x="53" y="224"/>
                  </a:cubicBezTo>
                  <a:cubicBezTo>
                    <a:pt x="59" y="224"/>
                    <a:pt x="64" y="228"/>
                    <a:pt x="64" y="234"/>
                  </a:cubicBezTo>
                  <a:close/>
                  <a:moveTo>
                    <a:pt x="192" y="234"/>
                  </a:moveTo>
                  <a:cubicBezTo>
                    <a:pt x="192" y="266"/>
                    <a:pt x="192" y="266"/>
                    <a:pt x="192" y="266"/>
                  </a:cubicBezTo>
                  <a:cubicBezTo>
                    <a:pt x="192" y="272"/>
                    <a:pt x="187" y="277"/>
                    <a:pt x="181" y="277"/>
                  </a:cubicBezTo>
                  <a:cubicBezTo>
                    <a:pt x="175" y="277"/>
                    <a:pt x="170" y="272"/>
                    <a:pt x="170" y="266"/>
                  </a:cubicBezTo>
                  <a:cubicBezTo>
                    <a:pt x="170" y="234"/>
                    <a:pt x="170" y="234"/>
                    <a:pt x="170" y="234"/>
                  </a:cubicBezTo>
                  <a:cubicBezTo>
                    <a:pt x="170" y="228"/>
                    <a:pt x="175" y="224"/>
                    <a:pt x="181" y="224"/>
                  </a:cubicBezTo>
                  <a:cubicBezTo>
                    <a:pt x="187" y="224"/>
                    <a:pt x="192" y="228"/>
                    <a:pt x="192" y="234"/>
                  </a:cubicBezTo>
                  <a:close/>
                  <a:moveTo>
                    <a:pt x="149" y="234"/>
                  </a:moveTo>
                  <a:cubicBezTo>
                    <a:pt x="149" y="266"/>
                    <a:pt x="149" y="266"/>
                    <a:pt x="149" y="266"/>
                  </a:cubicBezTo>
                  <a:cubicBezTo>
                    <a:pt x="149" y="272"/>
                    <a:pt x="144" y="277"/>
                    <a:pt x="138" y="277"/>
                  </a:cubicBezTo>
                  <a:cubicBezTo>
                    <a:pt x="132" y="277"/>
                    <a:pt x="128" y="272"/>
                    <a:pt x="128" y="266"/>
                  </a:cubicBezTo>
                  <a:cubicBezTo>
                    <a:pt x="128" y="234"/>
                    <a:pt x="128" y="234"/>
                    <a:pt x="128" y="234"/>
                  </a:cubicBezTo>
                  <a:cubicBezTo>
                    <a:pt x="128" y="228"/>
                    <a:pt x="132" y="224"/>
                    <a:pt x="138" y="224"/>
                  </a:cubicBezTo>
                  <a:cubicBezTo>
                    <a:pt x="144" y="224"/>
                    <a:pt x="149" y="228"/>
                    <a:pt x="149" y="234"/>
                  </a:cubicBezTo>
                  <a:close/>
                  <a:moveTo>
                    <a:pt x="277" y="234"/>
                  </a:moveTo>
                  <a:cubicBezTo>
                    <a:pt x="277" y="266"/>
                    <a:pt x="277" y="266"/>
                    <a:pt x="277" y="266"/>
                  </a:cubicBezTo>
                  <a:cubicBezTo>
                    <a:pt x="277" y="272"/>
                    <a:pt x="272" y="277"/>
                    <a:pt x="266" y="277"/>
                  </a:cubicBezTo>
                  <a:cubicBezTo>
                    <a:pt x="260" y="277"/>
                    <a:pt x="256" y="272"/>
                    <a:pt x="256" y="266"/>
                  </a:cubicBezTo>
                  <a:cubicBezTo>
                    <a:pt x="256" y="234"/>
                    <a:pt x="256" y="234"/>
                    <a:pt x="256" y="234"/>
                  </a:cubicBezTo>
                  <a:cubicBezTo>
                    <a:pt x="256" y="228"/>
                    <a:pt x="260" y="224"/>
                    <a:pt x="266" y="224"/>
                  </a:cubicBezTo>
                  <a:cubicBezTo>
                    <a:pt x="272" y="224"/>
                    <a:pt x="277" y="228"/>
                    <a:pt x="277" y="234"/>
                  </a:cubicBezTo>
                  <a:close/>
                  <a:moveTo>
                    <a:pt x="234" y="234"/>
                  </a:moveTo>
                  <a:cubicBezTo>
                    <a:pt x="234" y="266"/>
                    <a:pt x="234" y="266"/>
                    <a:pt x="234" y="266"/>
                  </a:cubicBezTo>
                  <a:cubicBezTo>
                    <a:pt x="234" y="272"/>
                    <a:pt x="230" y="277"/>
                    <a:pt x="224" y="277"/>
                  </a:cubicBezTo>
                  <a:cubicBezTo>
                    <a:pt x="218" y="277"/>
                    <a:pt x="213" y="272"/>
                    <a:pt x="213" y="266"/>
                  </a:cubicBezTo>
                  <a:cubicBezTo>
                    <a:pt x="213" y="234"/>
                    <a:pt x="213" y="234"/>
                    <a:pt x="213" y="234"/>
                  </a:cubicBezTo>
                  <a:cubicBezTo>
                    <a:pt x="213" y="228"/>
                    <a:pt x="218" y="224"/>
                    <a:pt x="224" y="224"/>
                  </a:cubicBezTo>
                  <a:cubicBezTo>
                    <a:pt x="230" y="224"/>
                    <a:pt x="234" y="228"/>
                    <a:pt x="234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108" tIns="59554" rIns="119108" bIns="59554" numCol="1" anchor="t" anchorCtr="0" compatLnSpc="1">
              <a:prstTxWarp prst="textNoShape">
                <a:avLst/>
              </a:prstTxWarp>
            </a:bodyPr>
            <a:lstStyle/>
            <a:p>
              <a:endParaRPr lang="en-GB" sz="3157"/>
            </a:p>
          </p:txBody>
        </p:sp>
      </p:grpSp>
      <p:grpSp>
        <p:nvGrpSpPr>
          <p:cNvPr id="17" name="Group 380"/>
          <p:cNvGrpSpPr>
            <a:grpSpLocks noChangeAspect="1"/>
          </p:cNvGrpSpPr>
          <p:nvPr/>
        </p:nvGrpSpPr>
        <p:grpSpPr bwMode="auto">
          <a:xfrm>
            <a:off x="792000" y="3258000"/>
            <a:ext cx="360000" cy="360000"/>
            <a:chOff x="7362" y="1207"/>
            <a:chExt cx="340" cy="340"/>
          </a:xfrm>
          <a:solidFill>
            <a:schemeClr val="accent4"/>
          </a:solidFill>
        </p:grpSpPr>
        <p:sp>
          <p:nvSpPr>
            <p:cNvPr id="18" name="Freeform 381"/>
            <p:cNvSpPr>
              <a:spLocks noEditPoints="1"/>
            </p:cNvSpPr>
            <p:nvPr/>
          </p:nvSpPr>
          <p:spPr bwMode="auto">
            <a:xfrm>
              <a:off x="7482" y="1271"/>
              <a:ext cx="99" cy="219"/>
            </a:xfrm>
            <a:custGeom>
              <a:avLst/>
              <a:gdLst>
                <a:gd name="T0" fmla="*/ 149 w 149"/>
                <a:gd name="T1" fmla="*/ 224 h 330"/>
                <a:gd name="T2" fmla="*/ 85 w 149"/>
                <a:gd name="T3" fmla="*/ 150 h 330"/>
                <a:gd name="T4" fmla="*/ 85 w 149"/>
                <a:gd name="T5" fmla="*/ 44 h 330"/>
                <a:gd name="T6" fmla="*/ 121 w 149"/>
                <a:gd name="T7" fmla="*/ 69 h 330"/>
                <a:gd name="T8" fmla="*/ 135 w 149"/>
                <a:gd name="T9" fmla="*/ 73 h 330"/>
                <a:gd name="T10" fmla="*/ 139 w 149"/>
                <a:gd name="T11" fmla="*/ 58 h 330"/>
                <a:gd name="T12" fmla="*/ 85 w 149"/>
                <a:gd name="T13" fmla="*/ 22 h 330"/>
                <a:gd name="T14" fmla="*/ 85 w 149"/>
                <a:gd name="T15" fmla="*/ 10 h 330"/>
                <a:gd name="T16" fmla="*/ 75 w 149"/>
                <a:gd name="T17" fmla="*/ 0 h 330"/>
                <a:gd name="T18" fmla="*/ 64 w 149"/>
                <a:gd name="T19" fmla="*/ 10 h 330"/>
                <a:gd name="T20" fmla="*/ 64 w 149"/>
                <a:gd name="T21" fmla="*/ 22 h 330"/>
                <a:gd name="T22" fmla="*/ 0 w 149"/>
                <a:gd name="T23" fmla="*/ 96 h 330"/>
                <a:gd name="T24" fmla="*/ 64 w 149"/>
                <a:gd name="T25" fmla="*/ 169 h 330"/>
                <a:gd name="T26" fmla="*/ 64 w 149"/>
                <a:gd name="T27" fmla="*/ 276 h 330"/>
                <a:gd name="T28" fmla="*/ 24 w 149"/>
                <a:gd name="T29" fmla="*/ 241 h 330"/>
                <a:gd name="T30" fmla="*/ 11 w 149"/>
                <a:gd name="T31" fmla="*/ 235 h 330"/>
                <a:gd name="T32" fmla="*/ 4 w 149"/>
                <a:gd name="T33" fmla="*/ 249 h 330"/>
                <a:gd name="T34" fmla="*/ 64 w 149"/>
                <a:gd name="T35" fmla="*/ 297 h 330"/>
                <a:gd name="T36" fmla="*/ 64 w 149"/>
                <a:gd name="T37" fmla="*/ 320 h 330"/>
                <a:gd name="T38" fmla="*/ 75 w 149"/>
                <a:gd name="T39" fmla="*/ 330 h 330"/>
                <a:gd name="T40" fmla="*/ 85 w 149"/>
                <a:gd name="T41" fmla="*/ 320 h 330"/>
                <a:gd name="T42" fmla="*/ 85 w 149"/>
                <a:gd name="T43" fmla="*/ 297 h 330"/>
                <a:gd name="T44" fmla="*/ 149 w 149"/>
                <a:gd name="T45" fmla="*/ 224 h 330"/>
                <a:gd name="T46" fmla="*/ 21 w 149"/>
                <a:gd name="T47" fmla="*/ 96 h 330"/>
                <a:gd name="T48" fmla="*/ 64 w 149"/>
                <a:gd name="T49" fmla="*/ 43 h 330"/>
                <a:gd name="T50" fmla="*/ 64 w 149"/>
                <a:gd name="T51" fmla="*/ 148 h 330"/>
                <a:gd name="T52" fmla="*/ 21 w 149"/>
                <a:gd name="T53" fmla="*/ 96 h 330"/>
                <a:gd name="T54" fmla="*/ 85 w 149"/>
                <a:gd name="T55" fmla="*/ 276 h 330"/>
                <a:gd name="T56" fmla="*/ 85 w 149"/>
                <a:gd name="T57" fmla="*/ 171 h 330"/>
                <a:gd name="T58" fmla="*/ 128 w 149"/>
                <a:gd name="T59" fmla="*/ 224 h 330"/>
                <a:gd name="T60" fmla="*/ 85 w 149"/>
                <a:gd name="T61" fmla="*/ 27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330">
                  <a:moveTo>
                    <a:pt x="149" y="224"/>
                  </a:moveTo>
                  <a:cubicBezTo>
                    <a:pt x="149" y="186"/>
                    <a:pt x="121" y="155"/>
                    <a:pt x="85" y="150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00" y="47"/>
                    <a:pt x="113" y="56"/>
                    <a:pt x="121" y="69"/>
                  </a:cubicBezTo>
                  <a:cubicBezTo>
                    <a:pt x="124" y="74"/>
                    <a:pt x="130" y="76"/>
                    <a:pt x="135" y="73"/>
                  </a:cubicBezTo>
                  <a:cubicBezTo>
                    <a:pt x="141" y="70"/>
                    <a:pt x="142" y="63"/>
                    <a:pt x="139" y="58"/>
                  </a:cubicBezTo>
                  <a:cubicBezTo>
                    <a:pt x="128" y="38"/>
                    <a:pt x="108" y="25"/>
                    <a:pt x="85" y="2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4"/>
                    <a:pt x="81" y="0"/>
                    <a:pt x="75" y="0"/>
                  </a:cubicBezTo>
                  <a:cubicBezTo>
                    <a:pt x="69" y="0"/>
                    <a:pt x="64" y="4"/>
                    <a:pt x="64" y="1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28" y="27"/>
                    <a:pt x="0" y="58"/>
                    <a:pt x="0" y="96"/>
                  </a:cubicBezTo>
                  <a:cubicBezTo>
                    <a:pt x="0" y="133"/>
                    <a:pt x="28" y="164"/>
                    <a:pt x="64" y="169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46" y="272"/>
                    <a:pt x="31" y="259"/>
                    <a:pt x="24" y="241"/>
                  </a:cubicBezTo>
                  <a:cubicBezTo>
                    <a:pt x="22" y="236"/>
                    <a:pt x="16" y="233"/>
                    <a:pt x="11" y="235"/>
                  </a:cubicBezTo>
                  <a:cubicBezTo>
                    <a:pt x="5" y="237"/>
                    <a:pt x="2" y="243"/>
                    <a:pt x="4" y="249"/>
                  </a:cubicBezTo>
                  <a:cubicBezTo>
                    <a:pt x="14" y="275"/>
                    <a:pt x="37" y="294"/>
                    <a:pt x="64" y="297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64" y="326"/>
                    <a:pt x="69" y="330"/>
                    <a:pt x="75" y="330"/>
                  </a:cubicBezTo>
                  <a:cubicBezTo>
                    <a:pt x="81" y="330"/>
                    <a:pt x="85" y="326"/>
                    <a:pt x="85" y="320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121" y="292"/>
                    <a:pt x="149" y="261"/>
                    <a:pt x="149" y="224"/>
                  </a:cubicBezTo>
                  <a:close/>
                  <a:moveTo>
                    <a:pt x="21" y="96"/>
                  </a:moveTo>
                  <a:cubicBezTo>
                    <a:pt x="21" y="70"/>
                    <a:pt x="40" y="48"/>
                    <a:pt x="64" y="43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40" y="143"/>
                    <a:pt x="21" y="121"/>
                    <a:pt x="21" y="96"/>
                  </a:cubicBezTo>
                  <a:close/>
                  <a:moveTo>
                    <a:pt x="85" y="276"/>
                  </a:moveTo>
                  <a:cubicBezTo>
                    <a:pt x="85" y="171"/>
                    <a:pt x="85" y="171"/>
                    <a:pt x="85" y="171"/>
                  </a:cubicBezTo>
                  <a:cubicBezTo>
                    <a:pt x="110" y="176"/>
                    <a:pt x="128" y="198"/>
                    <a:pt x="128" y="224"/>
                  </a:cubicBezTo>
                  <a:cubicBezTo>
                    <a:pt x="128" y="249"/>
                    <a:pt x="110" y="271"/>
                    <a:pt x="85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108" tIns="59554" rIns="119108" bIns="59554" numCol="1" anchor="t" anchorCtr="0" compatLnSpc="1">
              <a:prstTxWarp prst="textNoShape">
                <a:avLst/>
              </a:prstTxWarp>
            </a:bodyPr>
            <a:lstStyle/>
            <a:p>
              <a:endParaRPr lang="en-GB" sz="3157"/>
            </a:p>
          </p:txBody>
        </p:sp>
        <p:sp>
          <p:nvSpPr>
            <p:cNvPr id="19" name="Freeform 382"/>
            <p:cNvSpPr>
              <a:spLocks noEditPoints="1"/>
            </p:cNvSpPr>
            <p:nvPr/>
          </p:nvSpPr>
          <p:spPr bwMode="auto">
            <a:xfrm>
              <a:off x="7362" y="120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108" tIns="59554" rIns="119108" bIns="59554" numCol="1" anchor="t" anchorCtr="0" compatLnSpc="1">
              <a:prstTxWarp prst="textNoShape">
                <a:avLst/>
              </a:prstTxWarp>
            </a:bodyPr>
            <a:lstStyle/>
            <a:p>
              <a:endParaRPr lang="en-GB" sz="3157"/>
            </a:p>
          </p:txBody>
        </p:sp>
      </p:grpSp>
      <p:grpSp>
        <p:nvGrpSpPr>
          <p:cNvPr id="20" name="Group 991"/>
          <p:cNvGrpSpPr>
            <a:grpSpLocks noChangeAspect="1"/>
          </p:cNvGrpSpPr>
          <p:nvPr/>
        </p:nvGrpSpPr>
        <p:grpSpPr bwMode="auto">
          <a:xfrm>
            <a:off x="790940" y="2718000"/>
            <a:ext cx="361060" cy="360000"/>
            <a:chOff x="5285" y="4317"/>
            <a:chExt cx="341" cy="340"/>
          </a:xfrm>
          <a:solidFill>
            <a:schemeClr val="accent5"/>
          </a:solidFill>
        </p:grpSpPr>
        <p:sp>
          <p:nvSpPr>
            <p:cNvPr id="21" name="Freeform 992"/>
            <p:cNvSpPr>
              <a:spLocks noEditPoints="1"/>
            </p:cNvSpPr>
            <p:nvPr/>
          </p:nvSpPr>
          <p:spPr bwMode="auto">
            <a:xfrm>
              <a:off x="5285" y="4317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108" tIns="59554" rIns="119108" bIns="59554" numCol="1" anchor="t" anchorCtr="0" compatLnSpc="1">
              <a:prstTxWarp prst="textNoShape">
                <a:avLst/>
              </a:prstTxWarp>
            </a:bodyPr>
            <a:lstStyle/>
            <a:p>
              <a:endParaRPr lang="en-GB" sz="3157"/>
            </a:p>
          </p:txBody>
        </p:sp>
        <p:sp>
          <p:nvSpPr>
            <p:cNvPr id="22" name="Freeform 993"/>
            <p:cNvSpPr>
              <a:spLocks noEditPoints="1"/>
            </p:cNvSpPr>
            <p:nvPr/>
          </p:nvSpPr>
          <p:spPr bwMode="auto">
            <a:xfrm>
              <a:off x="5349" y="4381"/>
              <a:ext cx="213" cy="212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160 w 320"/>
                <a:gd name="T11" fmla="*/ 298 h 320"/>
                <a:gd name="T12" fmla="*/ 21 w 320"/>
                <a:gd name="T13" fmla="*/ 160 h 320"/>
                <a:gd name="T14" fmla="*/ 160 w 320"/>
                <a:gd name="T15" fmla="*/ 21 h 320"/>
                <a:gd name="T16" fmla="*/ 298 w 320"/>
                <a:gd name="T17" fmla="*/ 160 h 320"/>
                <a:gd name="T18" fmla="*/ 160 w 320"/>
                <a:gd name="T19" fmla="*/ 298 h 320"/>
                <a:gd name="T20" fmla="*/ 210 w 320"/>
                <a:gd name="T21" fmla="*/ 120 h 320"/>
                <a:gd name="T22" fmla="*/ 210 w 320"/>
                <a:gd name="T23" fmla="*/ 135 h 320"/>
                <a:gd name="T24" fmla="*/ 167 w 320"/>
                <a:gd name="T25" fmla="*/ 178 h 320"/>
                <a:gd name="T26" fmla="*/ 160 w 320"/>
                <a:gd name="T27" fmla="*/ 181 h 320"/>
                <a:gd name="T28" fmla="*/ 152 w 320"/>
                <a:gd name="T29" fmla="*/ 178 h 320"/>
                <a:gd name="T30" fmla="*/ 77 w 320"/>
                <a:gd name="T31" fmla="*/ 103 h 320"/>
                <a:gd name="T32" fmla="*/ 77 w 320"/>
                <a:gd name="T33" fmla="*/ 88 h 320"/>
                <a:gd name="T34" fmla="*/ 93 w 320"/>
                <a:gd name="T35" fmla="*/ 88 h 320"/>
                <a:gd name="T36" fmla="*/ 160 w 320"/>
                <a:gd name="T37" fmla="*/ 155 h 320"/>
                <a:gd name="T38" fmla="*/ 195 w 320"/>
                <a:gd name="T39" fmla="*/ 120 h 320"/>
                <a:gd name="T40" fmla="*/ 210 w 320"/>
                <a:gd name="T41" fmla="*/ 120 h 320"/>
                <a:gd name="T42" fmla="*/ 149 w 320"/>
                <a:gd name="T43" fmla="*/ 64 h 320"/>
                <a:gd name="T44" fmla="*/ 149 w 320"/>
                <a:gd name="T45" fmla="*/ 53 h 320"/>
                <a:gd name="T46" fmla="*/ 160 w 320"/>
                <a:gd name="T47" fmla="*/ 42 h 320"/>
                <a:gd name="T48" fmla="*/ 170 w 320"/>
                <a:gd name="T49" fmla="*/ 53 h 320"/>
                <a:gd name="T50" fmla="*/ 170 w 320"/>
                <a:gd name="T51" fmla="*/ 64 h 320"/>
                <a:gd name="T52" fmla="*/ 160 w 320"/>
                <a:gd name="T53" fmla="*/ 74 h 320"/>
                <a:gd name="T54" fmla="*/ 149 w 320"/>
                <a:gd name="T55" fmla="*/ 64 h 320"/>
                <a:gd name="T56" fmla="*/ 170 w 320"/>
                <a:gd name="T57" fmla="*/ 256 h 320"/>
                <a:gd name="T58" fmla="*/ 170 w 320"/>
                <a:gd name="T59" fmla="*/ 266 h 320"/>
                <a:gd name="T60" fmla="*/ 160 w 320"/>
                <a:gd name="T61" fmla="*/ 277 h 320"/>
                <a:gd name="T62" fmla="*/ 149 w 320"/>
                <a:gd name="T63" fmla="*/ 266 h 320"/>
                <a:gd name="T64" fmla="*/ 149 w 320"/>
                <a:gd name="T65" fmla="*/ 256 h 320"/>
                <a:gd name="T66" fmla="*/ 160 w 320"/>
                <a:gd name="T67" fmla="*/ 245 h 320"/>
                <a:gd name="T68" fmla="*/ 170 w 320"/>
                <a:gd name="T69" fmla="*/ 256 h 320"/>
                <a:gd name="T70" fmla="*/ 277 w 320"/>
                <a:gd name="T71" fmla="*/ 160 h 320"/>
                <a:gd name="T72" fmla="*/ 266 w 320"/>
                <a:gd name="T73" fmla="*/ 170 h 320"/>
                <a:gd name="T74" fmla="*/ 256 w 320"/>
                <a:gd name="T75" fmla="*/ 170 h 320"/>
                <a:gd name="T76" fmla="*/ 245 w 320"/>
                <a:gd name="T77" fmla="*/ 160 h 320"/>
                <a:gd name="T78" fmla="*/ 256 w 320"/>
                <a:gd name="T79" fmla="*/ 149 h 320"/>
                <a:gd name="T80" fmla="*/ 266 w 320"/>
                <a:gd name="T81" fmla="*/ 149 h 320"/>
                <a:gd name="T82" fmla="*/ 277 w 320"/>
                <a:gd name="T83" fmla="*/ 160 h 320"/>
                <a:gd name="T84" fmla="*/ 74 w 320"/>
                <a:gd name="T85" fmla="*/ 160 h 320"/>
                <a:gd name="T86" fmla="*/ 64 w 320"/>
                <a:gd name="T87" fmla="*/ 170 h 320"/>
                <a:gd name="T88" fmla="*/ 53 w 320"/>
                <a:gd name="T89" fmla="*/ 170 h 320"/>
                <a:gd name="T90" fmla="*/ 42 w 320"/>
                <a:gd name="T91" fmla="*/ 160 h 320"/>
                <a:gd name="T92" fmla="*/ 53 w 320"/>
                <a:gd name="T93" fmla="*/ 149 h 320"/>
                <a:gd name="T94" fmla="*/ 64 w 320"/>
                <a:gd name="T95" fmla="*/ 149 h 320"/>
                <a:gd name="T96" fmla="*/ 74 w 320"/>
                <a:gd name="T97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1" y="0"/>
                    <a:pt x="0" y="71"/>
                    <a:pt x="0" y="160"/>
                  </a:cubicBezTo>
                  <a:cubicBezTo>
                    <a:pt x="0" y="248"/>
                    <a:pt x="71" y="320"/>
                    <a:pt x="160" y="320"/>
                  </a:cubicBezTo>
                  <a:cubicBezTo>
                    <a:pt x="248" y="320"/>
                    <a:pt x="320" y="248"/>
                    <a:pt x="320" y="160"/>
                  </a:cubicBezTo>
                  <a:cubicBezTo>
                    <a:pt x="320" y="71"/>
                    <a:pt x="248" y="0"/>
                    <a:pt x="160" y="0"/>
                  </a:cubicBezTo>
                  <a:close/>
                  <a:moveTo>
                    <a:pt x="160" y="298"/>
                  </a:moveTo>
                  <a:cubicBezTo>
                    <a:pt x="83" y="298"/>
                    <a:pt x="21" y="236"/>
                    <a:pt x="21" y="160"/>
                  </a:cubicBezTo>
                  <a:cubicBezTo>
                    <a:pt x="21" y="83"/>
                    <a:pt x="83" y="21"/>
                    <a:pt x="160" y="21"/>
                  </a:cubicBezTo>
                  <a:cubicBezTo>
                    <a:pt x="236" y="21"/>
                    <a:pt x="298" y="83"/>
                    <a:pt x="298" y="160"/>
                  </a:cubicBezTo>
                  <a:cubicBezTo>
                    <a:pt x="298" y="236"/>
                    <a:pt x="236" y="298"/>
                    <a:pt x="160" y="298"/>
                  </a:cubicBezTo>
                  <a:close/>
                  <a:moveTo>
                    <a:pt x="210" y="120"/>
                  </a:moveTo>
                  <a:cubicBezTo>
                    <a:pt x="214" y="124"/>
                    <a:pt x="214" y="131"/>
                    <a:pt x="210" y="135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65" y="180"/>
                    <a:pt x="162" y="181"/>
                    <a:pt x="160" y="181"/>
                  </a:cubicBezTo>
                  <a:cubicBezTo>
                    <a:pt x="157" y="181"/>
                    <a:pt x="154" y="180"/>
                    <a:pt x="152" y="178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3" y="99"/>
                    <a:pt x="73" y="92"/>
                    <a:pt x="77" y="88"/>
                  </a:cubicBezTo>
                  <a:cubicBezTo>
                    <a:pt x="82" y="84"/>
                    <a:pt x="88" y="84"/>
                    <a:pt x="93" y="88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9" y="116"/>
                    <a:pt x="206" y="116"/>
                    <a:pt x="210" y="120"/>
                  </a:cubicBezTo>
                  <a:close/>
                  <a:moveTo>
                    <a:pt x="149" y="64"/>
                  </a:moveTo>
                  <a:cubicBezTo>
                    <a:pt x="149" y="53"/>
                    <a:pt x="149" y="53"/>
                    <a:pt x="149" y="53"/>
                  </a:cubicBezTo>
                  <a:cubicBezTo>
                    <a:pt x="149" y="47"/>
                    <a:pt x="154" y="42"/>
                    <a:pt x="160" y="42"/>
                  </a:cubicBezTo>
                  <a:cubicBezTo>
                    <a:pt x="166" y="42"/>
                    <a:pt x="170" y="47"/>
                    <a:pt x="170" y="53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0" y="70"/>
                    <a:pt x="166" y="74"/>
                    <a:pt x="160" y="74"/>
                  </a:cubicBezTo>
                  <a:cubicBezTo>
                    <a:pt x="154" y="74"/>
                    <a:pt x="149" y="70"/>
                    <a:pt x="149" y="64"/>
                  </a:cubicBezTo>
                  <a:close/>
                  <a:moveTo>
                    <a:pt x="170" y="256"/>
                  </a:moveTo>
                  <a:cubicBezTo>
                    <a:pt x="170" y="266"/>
                    <a:pt x="170" y="266"/>
                    <a:pt x="170" y="266"/>
                  </a:cubicBezTo>
                  <a:cubicBezTo>
                    <a:pt x="170" y="272"/>
                    <a:pt x="166" y="277"/>
                    <a:pt x="160" y="277"/>
                  </a:cubicBezTo>
                  <a:cubicBezTo>
                    <a:pt x="154" y="277"/>
                    <a:pt x="149" y="272"/>
                    <a:pt x="149" y="266"/>
                  </a:cubicBezTo>
                  <a:cubicBezTo>
                    <a:pt x="149" y="256"/>
                    <a:pt x="149" y="256"/>
                    <a:pt x="149" y="256"/>
                  </a:cubicBezTo>
                  <a:cubicBezTo>
                    <a:pt x="149" y="250"/>
                    <a:pt x="154" y="245"/>
                    <a:pt x="160" y="245"/>
                  </a:cubicBezTo>
                  <a:cubicBezTo>
                    <a:pt x="166" y="245"/>
                    <a:pt x="170" y="250"/>
                    <a:pt x="170" y="256"/>
                  </a:cubicBezTo>
                  <a:close/>
                  <a:moveTo>
                    <a:pt x="277" y="160"/>
                  </a:moveTo>
                  <a:cubicBezTo>
                    <a:pt x="277" y="166"/>
                    <a:pt x="272" y="170"/>
                    <a:pt x="26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0" y="170"/>
                    <a:pt x="245" y="166"/>
                    <a:pt x="245" y="160"/>
                  </a:cubicBezTo>
                  <a:cubicBezTo>
                    <a:pt x="245" y="154"/>
                    <a:pt x="250" y="149"/>
                    <a:pt x="256" y="149"/>
                  </a:cubicBezTo>
                  <a:cubicBezTo>
                    <a:pt x="266" y="149"/>
                    <a:pt x="266" y="149"/>
                    <a:pt x="266" y="149"/>
                  </a:cubicBezTo>
                  <a:cubicBezTo>
                    <a:pt x="272" y="149"/>
                    <a:pt x="277" y="154"/>
                    <a:pt x="277" y="160"/>
                  </a:cubicBezTo>
                  <a:close/>
                  <a:moveTo>
                    <a:pt x="74" y="160"/>
                  </a:moveTo>
                  <a:cubicBezTo>
                    <a:pt x="74" y="166"/>
                    <a:pt x="70" y="170"/>
                    <a:pt x="64" y="170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47" y="170"/>
                    <a:pt x="42" y="166"/>
                    <a:pt x="42" y="160"/>
                  </a:cubicBezTo>
                  <a:cubicBezTo>
                    <a:pt x="42" y="154"/>
                    <a:pt x="47" y="149"/>
                    <a:pt x="5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70" y="149"/>
                    <a:pt x="74" y="154"/>
                    <a:pt x="74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108" tIns="59554" rIns="119108" bIns="59554" numCol="1" anchor="t" anchorCtr="0" compatLnSpc="1">
              <a:prstTxWarp prst="textNoShape">
                <a:avLst/>
              </a:prstTxWarp>
            </a:bodyPr>
            <a:lstStyle/>
            <a:p>
              <a:endParaRPr lang="en-GB" sz="3157"/>
            </a:p>
          </p:txBody>
        </p:sp>
      </p:grpSp>
      <p:grpSp>
        <p:nvGrpSpPr>
          <p:cNvPr id="29" name="Group 603"/>
          <p:cNvGrpSpPr>
            <a:grpSpLocks noChangeAspect="1"/>
          </p:cNvGrpSpPr>
          <p:nvPr/>
        </p:nvGrpSpPr>
        <p:grpSpPr bwMode="auto">
          <a:xfrm>
            <a:off x="792000" y="1989000"/>
            <a:ext cx="360000" cy="360000"/>
            <a:chOff x="5044" y="2340"/>
            <a:chExt cx="340" cy="340"/>
          </a:xfrm>
          <a:solidFill>
            <a:schemeClr val="accent1"/>
          </a:solidFill>
        </p:grpSpPr>
        <p:sp>
          <p:nvSpPr>
            <p:cNvPr id="30" name="Freeform 604"/>
            <p:cNvSpPr>
              <a:spLocks noEditPoints="1"/>
            </p:cNvSpPr>
            <p:nvPr/>
          </p:nvSpPr>
          <p:spPr bwMode="auto">
            <a:xfrm>
              <a:off x="5044" y="234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108" tIns="59554" rIns="119108" bIns="59554" numCol="1" anchor="t" anchorCtr="0" compatLnSpc="1">
              <a:prstTxWarp prst="textNoShape">
                <a:avLst/>
              </a:prstTxWarp>
            </a:bodyPr>
            <a:lstStyle/>
            <a:p>
              <a:endParaRPr lang="en-GB" sz="3157"/>
            </a:p>
          </p:txBody>
        </p:sp>
        <p:sp>
          <p:nvSpPr>
            <p:cNvPr id="31" name="Freeform 605"/>
            <p:cNvSpPr>
              <a:spLocks noEditPoints="1"/>
            </p:cNvSpPr>
            <p:nvPr/>
          </p:nvSpPr>
          <p:spPr bwMode="auto">
            <a:xfrm>
              <a:off x="5114" y="2410"/>
              <a:ext cx="206" cy="206"/>
            </a:xfrm>
            <a:custGeom>
              <a:avLst/>
              <a:gdLst>
                <a:gd name="T0" fmla="*/ 299 w 310"/>
                <a:gd name="T1" fmla="*/ 75 h 310"/>
                <a:gd name="T2" fmla="*/ 267 w 310"/>
                <a:gd name="T3" fmla="*/ 75 h 310"/>
                <a:gd name="T4" fmla="*/ 267 w 310"/>
                <a:gd name="T5" fmla="*/ 54 h 310"/>
                <a:gd name="T6" fmla="*/ 299 w 310"/>
                <a:gd name="T7" fmla="*/ 54 h 310"/>
                <a:gd name="T8" fmla="*/ 310 w 310"/>
                <a:gd name="T9" fmla="*/ 43 h 310"/>
                <a:gd name="T10" fmla="*/ 299 w 310"/>
                <a:gd name="T11" fmla="*/ 32 h 310"/>
                <a:gd name="T12" fmla="*/ 54 w 310"/>
                <a:gd name="T13" fmla="*/ 32 h 310"/>
                <a:gd name="T14" fmla="*/ 54 w 310"/>
                <a:gd name="T15" fmla="*/ 11 h 310"/>
                <a:gd name="T16" fmla="*/ 43 w 310"/>
                <a:gd name="T17" fmla="*/ 0 h 310"/>
                <a:gd name="T18" fmla="*/ 32 w 310"/>
                <a:gd name="T19" fmla="*/ 11 h 310"/>
                <a:gd name="T20" fmla="*/ 32 w 310"/>
                <a:gd name="T21" fmla="*/ 32 h 310"/>
                <a:gd name="T22" fmla="*/ 11 w 310"/>
                <a:gd name="T23" fmla="*/ 32 h 310"/>
                <a:gd name="T24" fmla="*/ 0 w 310"/>
                <a:gd name="T25" fmla="*/ 43 h 310"/>
                <a:gd name="T26" fmla="*/ 11 w 310"/>
                <a:gd name="T27" fmla="*/ 54 h 310"/>
                <a:gd name="T28" fmla="*/ 32 w 310"/>
                <a:gd name="T29" fmla="*/ 54 h 310"/>
                <a:gd name="T30" fmla="*/ 32 w 310"/>
                <a:gd name="T31" fmla="*/ 299 h 310"/>
                <a:gd name="T32" fmla="*/ 43 w 310"/>
                <a:gd name="T33" fmla="*/ 310 h 310"/>
                <a:gd name="T34" fmla="*/ 54 w 310"/>
                <a:gd name="T35" fmla="*/ 299 h 310"/>
                <a:gd name="T36" fmla="*/ 54 w 310"/>
                <a:gd name="T37" fmla="*/ 54 h 310"/>
                <a:gd name="T38" fmla="*/ 118 w 310"/>
                <a:gd name="T39" fmla="*/ 54 h 310"/>
                <a:gd name="T40" fmla="*/ 118 w 310"/>
                <a:gd name="T41" fmla="*/ 75 h 310"/>
                <a:gd name="T42" fmla="*/ 86 w 310"/>
                <a:gd name="T43" fmla="*/ 75 h 310"/>
                <a:gd name="T44" fmla="*/ 75 w 310"/>
                <a:gd name="T45" fmla="*/ 86 h 310"/>
                <a:gd name="T46" fmla="*/ 75 w 310"/>
                <a:gd name="T47" fmla="*/ 246 h 310"/>
                <a:gd name="T48" fmla="*/ 86 w 310"/>
                <a:gd name="T49" fmla="*/ 256 h 310"/>
                <a:gd name="T50" fmla="*/ 299 w 310"/>
                <a:gd name="T51" fmla="*/ 256 h 310"/>
                <a:gd name="T52" fmla="*/ 310 w 310"/>
                <a:gd name="T53" fmla="*/ 246 h 310"/>
                <a:gd name="T54" fmla="*/ 310 w 310"/>
                <a:gd name="T55" fmla="*/ 86 h 310"/>
                <a:gd name="T56" fmla="*/ 299 w 310"/>
                <a:gd name="T57" fmla="*/ 75 h 310"/>
                <a:gd name="T58" fmla="*/ 139 w 310"/>
                <a:gd name="T59" fmla="*/ 54 h 310"/>
                <a:gd name="T60" fmla="*/ 246 w 310"/>
                <a:gd name="T61" fmla="*/ 54 h 310"/>
                <a:gd name="T62" fmla="*/ 246 w 310"/>
                <a:gd name="T63" fmla="*/ 75 h 310"/>
                <a:gd name="T64" fmla="*/ 139 w 310"/>
                <a:gd name="T65" fmla="*/ 75 h 310"/>
                <a:gd name="T66" fmla="*/ 139 w 310"/>
                <a:gd name="T67" fmla="*/ 54 h 310"/>
                <a:gd name="T68" fmla="*/ 288 w 310"/>
                <a:gd name="T69" fmla="*/ 235 h 310"/>
                <a:gd name="T70" fmla="*/ 96 w 310"/>
                <a:gd name="T71" fmla="*/ 235 h 310"/>
                <a:gd name="T72" fmla="*/ 96 w 310"/>
                <a:gd name="T73" fmla="*/ 96 h 310"/>
                <a:gd name="T74" fmla="*/ 118 w 310"/>
                <a:gd name="T75" fmla="*/ 96 h 310"/>
                <a:gd name="T76" fmla="*/ 118 w 310"/>
                <a:gd name="T77" fmla="*/ 118 h 310"/>
                <a:gd name="T78" fmla="*/ 128 w 310"/>
                <a:gd name="T79" fmla="*/ 128 h 310"/>
                <a:gd name="T80" fmla="*/ 139 w 310"/>
                <a:gd name="T81" fmla="*/ 118 h 310"/>
                <a:gd name="T82" fmla="*/ 139 w 310"/>
                <a:gd name="T83" fmla="*/ 96 h 310"/>
                <a:gd name="T84" fmla="*/ 246 w 310"/>
                <a:gd name="T85" fmla="*/ 96 h 310"/>
                <a:gd name="T86" fmla="*/ 246 w 310"/>
                <a:gd name="T87" fmla="*/ 118 h 310"/>
                <a:gd name="T88" fmla="*/ 256 w 310"/>
                <a:gd name="T89" fmla="*/ 128 h 310"/>
                <a:gd name="T90" fmla="*/ 267 w 310"/>
                <a:gd name="T91" fmla="*/ 118 h 310"/>
                <a:gd name="T92" fmla="*/ 267 w 310"/>
                <a:gd name="T93" fmla="*/ 96 h 310"/>
                <a:gd name="T94" fmla="*/ 288 w 310"/>
                <a:gd name="T95" fmla="*/ 96 h 310"/>
                <a:gd name="T96" fmla="*/ 288 w 310"/>
                <a:gd name="T97" fmla="*/ 2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0" h="310">
                  <a:moveTo>
                    <a:pt x="299" y="75"/>
                  </a:moveTo>
                  <a:cubicBezTo>
                    <a:pt x="267" y="75"/>
                    <a:pt x="267" y="75"/>
                    <a:pt x="267" y="75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299" y="54"/>
                    <a:pt x="299" y="54"/>
                    <a:pt x="299" y="54"/>
                  </a:cubicBezTo>
                  <a:cubicBezTo>
                    <a:pt x="305" y="54"/>
                    <a:pt x="310" y="49"/>
                    <a:pt x="310" y="43"/>
                  </a:cubicBezTo>
                  <a:cubicBezTo>
                    <a:pt x="310" y="37"/>
                    <a:pt x="305" y="32"/>
                    <a:pt x="299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5"/>
                    <a:pt x="49" y="0"/>
                    <a:pt x="43" y="0"/>
                  </a:cubicBezTo>
                  <a:cubicBezTo>
                    <a:pt x="37" y="0"/>
                    <a:pt x="32" y="5"/>
                    <a:pt x="32" y="1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7"/>
                    <a:pt x="0" y="43"/>
                  </a:cubicBezTo>
                  <a:cubicBezTo>
                    <a:pt x="0" y="49"/>
                    <a:pt x="5" y="54"/>
                    <a:pt x="11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299"/>
                    <a:pt x="32" y="299"/>
                    <a:pt x="32" y="299"/>
                  </a:cubicBezTo>
                  <a:cubicBezTo>
                    <a:pt x="32" y="305"/>
                    <a:pt x="37" y="310"/>
                    <a:pt x="43" y="310"/>
                  </a:cubicBezTo>
                  <a:cubicBezTo>
                    <a:pt x="49" y="310"/>
                    <a:pt x="54" y="305"/>
                    <a:pt x="54" y="299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80" y="75"/>
                    <a:pt x="75" y="80"/>
                    <a:pt x="75" y="86"/>
                  </a:cubicBezTo>
                  <a:cubicBezTo>
                    <a:pt x="75" y="246"/>
                    <a:pt x="75" y="246"/>
                    <a:pt x="75" y="246"/>
                  </a:cubicBezTo>
                  <a:cubicBezTo>
                    <a:pt x="75" y="252"/>
                    <a:pt x="80" y="256"/>
                    <a:pt x="86" y="256"/>
                  </a:cubicBezTo>
                  <a:cubicBezTo>
                    <a:pt x="299" y="256"/>
                    <a:pt x="299" y="256"/>
                    <a:pt x="299" y="256"/>
                  </a:cubicBezTo>
                  <a:cubicBezTo>
                    <a:pt x="305" y="256"/>
                    <a:pt x="310" y="252"/>
                    <a:pt x="310" y="246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10" y="80"/>
                    <a:pt x="305" y="75"/>
                    <a:pt x="299" y="75"/>
                  </a:cubicBezTo>
                  <a:close/>
                  <a:moveTo>
                    <a:pt x="139" y="54"/>
                  </a:moveTo>
                  <a:cubicBezTo>
                    <a:pt x="246" y="54"/>
                    <a:pt x="246" y="54"/>
                    <a:pt x="246" y="54"/>
                  </a:cubicBezTo>
                  <a:cubicBezTo>
                    <a:pt x="246" y="75"/>
                    <a:pt x="246" y="75"/>
                    <a:pt x="246" y="75"/>
                  </a:cubicBezTo>
                  <a:cubicBezTo>
                    <a:pt x="139" y="75"/>
                    <a:pt x="139" y="75"/>
                    <a:pt x="139" y="75"/>
                  </a:cubicBezTo>
                  <a:lnTo>
                    <a:pt x="139" y="54"/>
                  </a:lnTo>
                  <a:close/>
                  <a:moveTo>
                    <a:pt x="288" y="235"/>
                  </a:moveTo>
                  <a:cubicBezTo>
                    <a:pt x="96" y="235"/>
                    <a:pt x="96" y="235"/>
                    <a:pt x="96" y="23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8" y="124"/>
                    <a:pt x="122" y="128"/>
                    <a:pt x="128" y="128"/>
                  </a:cubicBezTo>
                  <a:cubicBezTo>
                    <a:pt x="134" y="128"/>
                    <a:pt x="139" y="124"/>
                    <a:pt x="139" y="118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246" y="96"/>
                    <a:pt x="246" y="96"/>
                    <a:pt x="246" y="96"/>
                  </a:cubicBezTo>
                  <a:cubicBezTo>
                    <a:pt x="246" y="118"/>
                    <a:pt x="246" y="118"/>
                    <a:pt x="246" y="118"/>
                  </a:cubicBezTo>
                  <a:cubicBezTo>
                    <a:pt x="246" y="124"/>
                    <a:pt x="250" y="128"/>
                    <a:pt x="256" y="128"/>
                  </a:cubicBezTo>
                  <a:cubicBezTo>
                    <a:pt x="262" y="128"/>
                    <a:pt x="267" y="124"/>
                    <a:pt x="267" y="118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88" y="96"/>
                    <a:pt x="288" y="96"/>
                    <a:pt x="288" y="96"/>
                  </a:cubicBezTo>
                  <a:lnTo>
                    <a:pt x="288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9108" tIns="59554" rIns="119108" bIns="59554" numCol="1" anchor="t" anchorCtr="0" compatLnSpc="1">
              <a:prstTxWarp prst="textNoShape">
                <a:avLst/>
              </a:prstTxWarp>
            </a:bodyPr>
            <a:lstStyle/>
            <a:p>
              <a:endParaRPr lang="en-GB" sz="3157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40000" y="1449000"/>
            <a:ext cx="4886274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2000" dirty="0" smtClean="0"/>
              <a:t>Dominance of state-owned banks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440000" y="1989000"/>
            <a:ext cx="7092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uk-UA"/>
            </a:defPPr>
            <a:lvl1pPr>
              <a:defRPr sz="1600"/>
            </a:lvl1pPr>
          </a:lstStyle>
          <a:p>
            <a:r>
              <a:rPr lang="en-US" sz="2000" dirty="0" smtClean="0"/>
              <a:t>Still high volumes of NPLs 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440000" y="2718000"/>
            <a:ext cx="6552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uk-UA"/>
            </a:defPPr>
            <a:lvl1pPr>
              <a:defRPr sz="1600"/>
            </a:lvl1pPr>
          </a:lstStyle>
          <a:p>
            <a:r>
              <a:rPr lang="en-US" sz="2000" dirty="0" smtClean="0"/>
              <a:t>Maturity mismatches between funding and lending – </a:t>
            </a:r>
          </a:p>
          <a:p>
            <a:r>
              <a:rPr lang="en-US" sz="2000" dirty="0" smtClean="0"/>
              <a:t>prevalence </a:t>
            </a:r>
            <a:r>
              <a:rPr lang="en-US" sz="2000" dirty="0"/>
              <a:t>of </a:t>
            </a:r>
            <a:r>
              <a:rPr lang="en-US" sz="2000" dirty="0" smtClean="0"/>
              <a:t>short-term </a:t>
            </a:r>
            <a:r>
              <a:rPr lang="en-US" sz="2000" dirty="0"/>
              <a:t>funding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40000" y="3258000"/>
            <a:ext cx="2975879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>
            <a:defPPr>
              <a:defRPr lang="uk-UA"/>
            </a:defPPr>
            <a:lvl1pPr>
              <a:defRPr sz="1600"/>
            </a:lvl1pPr>
          </a:lstStyle>
          <a:p>
            <a:r>
              <a:rPr lang="en-US" sz="2000" dirty="0" smtClean="0"/>
              <a:t>High share of FX-denominated loans and deposits</a:t>
            </a:r>
            <a:endParaRPr lang="uk-UA" sz="2000" dirty="0"/>
          </a:p>
        </p:txBody>
      </p:sp>
      <p:sp>
        <p:nvSpPr>
          <p:cNvPr id="66" name="Прямокутник 65"/>
          <p:cNvSpPr/>
          <p:nvPr/>
        </p:nvSpPr>
        <p:spPr>
          <a:xfrm>
            <a:off x="790940" y="4149000"/>
            <a:ext cx="7921260" cy="18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National bank of Ukraine has full capability and competence to properly address these challenges.</a:t>
            </a:r>
          </a:p>
        </p:txBody>
      </p:sp>
    </p:spTree>
    <p:extLst>
      <p:ext uri="{BB962C8B-B14F-4D97-AF65-F5344CB8AC3E}">
        <p14:creationId xmlns:p14="http://schemas.microsoft.com/office/powerpoint/2010/main" val="6358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external threats are political uncertainty and politicians’ attempts to interfere with </a:t>
            </a:r>
            <a:r>
              <a:rPr lang="en-US" dirty="0" smtClean="0"/>
              <a:t>the NBU’s </a:t>
            </a:r>
            <a:r>
              <a:rPr lang="en-US" dirty="0"/>
              <a:t>activities</a:t>
            </a:r>
            <a:endParaRPr lang="uk-UA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632000" y="6454800"/>
            <a:ext cx="1054600" cy="281227"/>
          </a:xfrm>
        </p:spPr>
        <p:txBody>
          <a:bodyPr/>
          <a:lstStyle/>
          <a:p>
            <a:fld id="{2BFB3B38-107A-41A8-AB75-3D42100AC2B6}" type="slidenum">
              <a:rPr lang="uk-UA" smtClean="0"/>
              <a:pPr/>
              <a:t>15</a:t>
            </a:fld>
            <a:endParaRPr lang="uk-UA" dirty="0"/>
          </a:p>
        </p:txBody>
      </p:sp>
      <p:grpSp>
        <p:nvGrpSpPr>
          <p:cNvPr id="4" name="Групувати 3"/>
          <p:cNvGrpSpPr/>
          <p:nvPr/>
        </p:nvGrpSpPr>
        <p:grpSpPr>
          <a:xfrm>
            <a:off x="790940" y="2529000"/>
            <a:ext cx="3363265" cy="360000"/>
            <a:chOff x="790940" y="5400000"/>
            <a:chExt cx="3363265" cy="360000"/>
          </a:xfrm>
        </p:grpSpPr>
        <p:grpSp>
          <p:nvGrpSpPr>
            <p:cNvPr id="26" name="Group 934"/>
            <p:cNvGrpSpPr>
              <a:grpSpLocks noChangeAspect="1"/>
            </p:cNvGrpSpPr>
            <p:nvPr/>
          </p:nvGrpSpPr>
          <p:grpSpPr bwMode="auto">
            <a:xfrm>
              <a:off x="790940" y="5400000"/>
              <a:ext cx="360000" cy="360000"/>
              <a:chOff x="1155" y="3472"/>
              <a:chExt cx="340" cy="340"/>
            </a:xfrm>
            <a:solidFill>
              <a:schemeClr val="accent4"/>
            </a:solidFill>
          </p:grpSpPr>
          <p:sp>
            <p:nvSpPr>
              <p:cNvPr id="27" name="Freeform 935"/>
              <p:cNvSpPr>
                <a:spLocks noEditPoints="1"/>
              </p:cNvSpPr>
              <p:nvPr/>
            </p:nvSpPr>
            <p:spPr bwMode="auto">
              <a:xfrm>
                <a:off x="1155" y="347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9108" tIns="59554" rIns="119108" bIns="595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28" name="Freeform 936"/>
              <p:cNvSpPr>
                <a:spLocks noEditPoints="1"/>
              </p:cNvSpPr>
              <p:nvPr/>
            </p:nvSpPr>
            <p:spPr bwMode="auto">
              <a:xfrm>
                <a:off x="1218" y="3536"/>
                <a:ext cx="213" cy="212"/>
              </a:xfrm>
              <a:custGeom>
                <a:avLst/>
                <a:gdLst>
                  <a:gd name="T0" fmla="*/ 320 w 321"/>
                  <a:gd name="T1" fmla="*/ 221 h 320"/>
                  <a:gd name="T2" fmla="*/ 278 w 321"/>
                  <a:gd name="T3" fmla="*/ 50 h 320"/>
                  <a:gd name="T4" fmla="*/ 277 w 321"/>
                  <a:gd name="T5" fmla="*/ 50 h 320"/>
                  <a:gd name="T6" fmla="*/ 277 w 321"/>
                  <a:gd name="T7" fmla="*/ 48 h 320"/>
                  <a:gd name="T8" fmla="*/ 275 w 321"/>
                  <a:gd name="T9" fmla="*/ 46 h 320"/>
                  <a:gd name="T10" fmla="*/ 274 w 321"/>
                  <a:gd name="T11" fmla="*/ 45 h 320"/>
                  <a:gd name="T12" fmla="*/ 272 w 321"/>
                  <a:gd name="T13" fmla="*/ 44 h 320"/>
                  <a:gd name="T14" fmla="*/ 271 w 321"/>
                  <a:gd name="T15" fmla="*/ 43 h 320"/>
                  <a:gd name="T16" fmla="*/ 268 w 321"/>
                  <a:gd name="T17" fmla="*/ 42 h 320"/>
                  <a:gd name="T18" fmla="*/ 267 w 321"/>
                  <a:gd name="T19" fmla="*/ 42 h 320"/>
                  <a:gd name="T20" fmla="*/ 267 w 321"/>
                  <a:gd name="T21" fmla="*/ 42 h 320"/>
                  <a:gd name="T22" fmla="*/ 171 w 321"/>
                  <a:gd name="T23" fmla="*/ 42 h 320"/>
                  <a:gd name="T24" fmla="*/ 171 w 321"/>
                  <a:gd name="T25" fmla="*/ 10 h 320"/>
                  <a:gd name="T26" fmla="*/ 161 w 321"/>
                  <a:gd name="T27" fmla="*/ 0 h 320"/>
                  <a:gd name="T28" fmla="*/ 150 w 321"/>
                  <a:gd name="T29" fmla="*/ 10 h 320"/>
                  <a:gd name="T30" fmla="*/ 150 w 321"/>
                  <a:gd name="T31" fmla="*/ 42 h 320"/>
                  <a:gd name="T32" fmla="*/ 65 w 321"/>
                  <a:gd name="T33" fmla="*/ 42 h 320"/>
                  <a:gd name="T34" fmla="*/ 64 w 321"/>
                  <a:gd name="T35" fmla="*/ 42 h 320"/>
                  <a:gd name="T36" fmla="*/ 61 w 321"/>
                  <a:gd name="T37" fmla="*/ 43 h 320"/>
                  <a:gd name="T38" fmla="*/ 60 w 321"/>
                  <a:gd name="T39" fmla="*/ 44 h 320"/>
                  <a:gd name="T40" fmla="*/ 58 w 321"/>
                  <a:gd name="T41" fmla="*/ 45 h 320"/>
                  <a:gd name="T42" fmla="*/ 57 w 321"/>
                  <a:gd name="T43" fmla="*/ 46 h 320"/>
                  <a:gd name="T44" fmla="*/ 55 w 321"/>
                  <a:gd name="T45" fmla="*/ 48 h 320"/>
                  <a:gd name="T46" fmla="*/ 55 w 321"/>
                  <a:gd name="T47" fmla="*/ 49 h 320"/>
                  <a:gd name="T48" fmla="*/ 54 w 321"/>
                  <a:gd name="T49" fmla="*/ 50 h 320"/>
                  <a:gd name="T50" fmla="*/ 1 w 321"/>
                  <a:gd name="T51" fmla="*/ 220 h 320"/>
                  <a:gd name="T52" fmla="*/ 3 w 321"/>
                  <a:gd name="T53" fmla="*/ 230 h 320"/>
                  <a:gd name="T54" fmla="*/ 11 w 321"/>
                  <a:gd name="T55" fmla="*/ 234 h 320"/>
                  <a:gd name="T56" fmla="*/ 107 w 321"/>
                  <a:gd name="T57" fmla="*/ 234 h 320"/>
                  <a:gd name="T58" fmla="*/ 116 w 321"/>
                  <a:gd name="T59" fmla="*/ 230 h 320"/>
                  <a:gd name="T60" fmla="*/ 118 w 321"/>
                  <a:gd name="T61" fmla="*/ 221 h 320"/>
                  <a:gd name="T62" fmla="*/ 78 w 321"/>
                  <a:gd name="T63" fmla="*/ 64 h 320"/>
                  <a:gd name="T64" fmla="*/ 150 w 321"/>
                  <a:gd name="T65" fmla="*/ 64 h 320"/>
                  <a:gd name="T66" fmla="*/ 150 w 321"/>
                  <a:gd name="T67" fmla="*/ 298 h 320"/>
                  <a:gd name="T68" fmla="*/ 97 w 321"/>
                  <a:gd name="T69" fmla="*/ 298 h 320"/>
                  <a:gd name="T70" fmla="*/ 86 w 321"/>
                  <a:gd name="T71" fmla="*/ 309 h 320"/>
                  <a:gd name="T72" fmla="*/ 97 w 321"/>
                  <a:gd name="T73" fmla="*/ 320 h 320"/>
                  <a:gd name="T74" fmla="*/ 225 w 321"/>
                  <a:gd name="T75" fmla="*/ 320 h 320"/>
                  <a:gd name="T76" fmla="*/ 235 w 321"/>
                  <a:gd name="T77" fmla="*/ 309 h 320"/>
                  <a:gd name="T78" fmla="*/ 225 w 321"/>
                  <a:gd name="T79" fmla="*/ 298 h 320"/>
                  <a:gd name="T80" fmla="*/ 171 w 321"/>
                  <a:gd name="T81" fmla="*/ 298 h 320"/>
                  <a:gd name="T82" fmla="*/ 171 w 321"/>
                  <a:gd name="T83" fmla="*/ 64 h 320"/>
                  <a:gd name="T84" fmla="*/ 253 w 321"/>
                  <a:gd name="T85" fmla="*/ 64 h 320"/>
                  <a:gd name="T86" fmla="*/ 204 w 321"/>
                  <a:gd name="T87" fmla="*/ 220 h 320"/>
                  <a:gd name="T88" fmla="*/ 205 w 321"/>
                  <a:gd name="T89" fmla="*/ 230 h 320"/>
                  <a:gd name="T90" fmla="*/ 214 w 321"/>
                  <a:gd name="T91" fmla="*/ 234 h 320"/>
                  <a:gd name="T92" fmla="*/ 310 w 321"/>
                  <a:gd name="T93" fmla="*/ 234 h 320"/>
                  <a:gd name="T94" fmla="*/ 318 w 321"/>
                  <a:gd name="T95" fmla="*/ 230 h 320"/>
                  <a:gd name="T96" fmla="*/ 320 w 321"/>
                  <a:gd name="T97" fmla="*/ 221 h 320"/>
                  <a:gd name="T98" fmla="*/ 26 w 321"/>
                  <a:gd name="T99" fmla="*/ 213 h 320"/>
                  <a:gd name="T100" fmla="*/ 64 w 321"/>
                  <a:gd name="T101" fmla="*/ 92 h 320"/>
                  <a:gd name="T102" fmla="*/ 94 w 321"/>
                  <a:gd name="T103" fmla="*/ 213 h 320"/>
                  <a:gd name="T104" fmla="*/ 26 w 321"/>
                  <a:gd name="T105" fmla="*/ 213 h 320"/>
                  <a:gd name="T106" fmla="*/ 229 w 321"/>
                  <a:gd name="T107" fmla="*/ 213 h 320"/>
                  <a:gd name="T108" fmla="*/ 266 w 321"/>
                  <a:gd name="T109" fmla="*/ 92 h 320"/>
                  <a:gd name="T110" fmla="*/ 296 w 321"/>
                  <a:gd name="T111" fmla="*/ 213 h 320"/>
                  <a:gd name="T112" fmla="*/ 229 w 321"/>
                  <a:gd name="T113" fmla="*/ 21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1" h="320">
                    <a:moveTo>
                      <a:pt x="320" y="221"/>
                    </a:moveTo>
                    <a:cubicBezTo>
                      <a:pt x="278" y="50"/>
                      <a:pt x="278" y="50"/>
                      <a:pt x="278" y="50"/>
                    </a:cubicBezTo>
                    <a:cubicBezTo>
                      <a:pt x="278" y="50"/>
                      <a:pt x="277" y="50"/>
                      <a:pt x="277" y="50"/>
                    </a:cubicBezTo>
                    <a:cubicBezTo>
                      <a:pt x="277" y="49"/>
                      <a:pt x="277" y="49"/>
                      <a:pt x="277" y="48"/>
                    </a:cubicBezTo>
                    <a:cubicBezTo>
                      <a:pt x="276" y="47"/>
                      <a:pt x="276" y="47"/>
                      <a:pt x="275" y="46"/>
                    </a:cubicBezTo>
                    <a:cubicBezTo>
                      <a:pt x="275" y="46"/>
                      <a:pt x="275" y="45"/>
                      <a:pt x="274" y="45"/>
                    </a:cubicBezTo>
                    <a:cubicBezTo>
                      <a:pt x="274" y="45"/>
                      <a:pt x="273" y="44"/>
                      <a:pt x="272" y="44"/>
                    </a:cubicBezTo>
                    <a:cubicBezTo>
                      <a:pt x="272" y="43"/>
                      <a:pt x="272" y="43"/>
                      <a:pt x="271" y="43"/>
                    </a:cubicBezTo>
                    <a:cubicBezTo>
                      <a:pt x="270" y="43"/>
                      <a:pt x="269" y="42"/>
                      <a:pt x="268" y="42"/>
                    </a:cubicBezTo>
                    <a:cubicBezTo>
                      <a:pt x="268" y="42"/>
                      <a:pt x="268" y="42"/>
                      <a:pt x="267" y="42"/>
                    </a:cubicBezTo>
                    <a:cubicBezTo>
                      <a:pt x="267" y="42"/>
                      <a:pt x="267" y="42"/>
                      <a:pt x="267" y="42"/>
                    </a:cubicBezTo>
                    <a:cubicBezTo>
                      <a:pt x="171" y="42"/>
                      <a:pt x="171" y="42"/>
                      <a:pt x="171" y="42"/>
                    </a:cubicBezTo>
                    <a:cubicBezTo>
                      <a:pt x="171" y="10"/>
                      <a:pt x="171" y="10"/>
                      <a:pt x="171" y="10"/>
                    </a:cubicBezTo>
                    <a:cubicBezTo>
                      <a:pt x="171" y="4"/>
                      <a:pt x="167" y="0"/>
                      <a:pt x="161" y="0"/>
                    </a:cubicBezTo>
                    <a:cubicBezTo>
                      <a:pt x="155" y="0"/>
                      <a:pt x="150" y="4"/>
                      <a:pt x="150" y="10"/>
                    </a:cubicBezTo>
                    <a:cubicBezTo>
                      <a:pt x="150" y="42"/>
                      <a:pt x="150" y="42"/>
                      <a:pt x="150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3" y="43"/>
                      <a:pt x="62" y="43"/>
                      <a:pt x="61" y="43"/>
                    </a:cubicBezTo>
                    <a:cubicBezTo>
                      <a:pt x="61" y="43"/>
                      <a:pt x="60" y="43"/>
                      <a:pt x="60" y="44"/>
                    </a:cubicBezTo>
                    <a:cubicBezTo>
                      <a:pt x="59" y="44"/>
                      <a:pt x="58" y="45"/>
                      <a:pt x="58" y="45"/>
                    </a:cubicBezTo>
                    <a:cubicBezTo>
                      <a:pt x="57" y="45"/>
                      <a:pt x="57" y="46"/>
                      <a:pt x="57" y="46"/>
                    </a:cubicBezTo>
                    <a:cubicBezTo>
                      <a:pt x="56" y="47"/>
                      <a:pt x="56" y="47"/>
                      <a:pt x="55" y="48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4" y="50"/>
                    </a:cubicBezTo>
                    <a:cubicBezTo>
                      <a:pt x="1" y="220"/>
                      <a:pt x="1" y="220"/>
                      <a:pt x="1" y="220"/>
                    </a:cubicBezTo>
                    <a:cubicBezTo>
                      <a:pt x="0" y="224"/>
                      <a:pt x="1" y="227"/>
                      <a:pt x="3" y="230"/>
                    </a:cubicBezTo>
                    <a:cubicBezTo>
                      <a:pt x="5" y="233"/>
                      <a:pt x="8" y="234"/>
                      <a:pt x="11" y="234"/>
                    </a:cubicBezTo>
                    <a:cubicBezTo>
                      <a:pt x="107" y="234"/>
                      <a:pt x="107" y="234"/>
                      <a:pt x="107" y="234"/>
                    </a:cubicBezTo>
                    <a:cubicBezTo>
                      <a:pt x="111" y="234"/>
                      <a:pt x="114" y="233"/>
                      <a:pt x="116" y="230"/>
                    </a:cubicBezTo>
                    <a:cubicBezTo>
                      <a:pt x="118" y="228"/>
                      <a:pt x="118" y="224"/>
                      <a:pt x="118" y="221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0" y="298"/>
                      <a:pt x="150" y="298"/>
                      <a:pt x="150" y="298"/>
                    </a:cubicBezTo>
                    <a:cubicBezTo>
                      <a:pt x="97" y="298"/>
                      <a:pt x="97" y="298"/>
                      <a:pt x="97" y="298"/>
                    </a:cubicBezTo>
                    <a:cubicBezTo>
                      <a:pt x="91" y="298"/>
                      <a:pt x="86" y="303"/>
                      <a:pt x="86" y="309"/>
                    </a:cubicBezTo>
                    <a:cubicBezTo>
                      <a:pt x="86" y="315"/>
                      <a:pt x="91" y="320"/>
                      <a:pt x="97" y="320"/>
                    </a:cubicBezTo>
                    <a:cubicBezTo>
                      <a:pt x="225" y="320"/>
                      <a:pt x="225" y="320"/>
                      <a:pt x="225" y="320"/>
                    </a:cubicBezTo>
                    <a:cubicBezTo>
                      <a:pt x="231" y="320"/>
                      <a:pt x="235" y="315"/>
                      <a:pt x="235" y="309"/>
                    </a:cubicBezTo>
                    <a:cubicBezTo>
                      <a:pt x="235" y="303"/>
                      <a:pt x="231" y="298"/>
                      <a:pt x="225" y="298"/>
                    </a:cubicBezTo>
                    <a:cubicBezTo>
                      <a:pt x="171" y="298"/>
                      <a:pt x="171" y="298"/>
                      <a:pt x="171" y="298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253" y="64"/>
                      <a:pt x="253" y="64"/>
                      <a:pt x="253" y="64"/>
                    </a:cubicBezTo>
                    <a:cubicBezTo>
                      <a:pt x="204" y="220"/>
                      <a:pt x="204" y="220"/>
                      <a:pt x="204" y="220"/>
                    </a:cubicBezTo>
                    <a:cubicBezTo>
                      <a:pt x="203" y="224"/>
                      <a:pt x="203" y="227"/>
                      <a:pt x="205" y="230"/>
                    </a:cubicBezTo>
                    <a:cubicBezTo>
                      <a:pt x="207" y="233"/>
                      <a:pt x="211" y="234"/>
                      <a:pt x="214" y="234"/>
                    </a:cubicBezTo>
                    <a:cubicBezTo>
                      <a:pt x="310" y="234"/>
                      <a:pt x="310" y="234"/>
                      <a:pt x="310" y="234"/>
                    </a:cubicBezTo>
                    <a:cubicBezTo>
                      <a:pt x="313" y="234"/>
                      <a:pt x="316" y="233"/>
                      <a:pt x="318" y="230"/>
                    </a:cubicBezTo>
                    <a:cubicBezTo>
                      <a:pt x="320" y="228"/>
                      <a:pt x="321" y="224"/>
                      <a:pt x="320" y="221"/>
                    </a:cubicBezTo>
                    <a:close/>
                    <a:moveTo>
                      <a:pt x="26" y="213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94" y="213"/>
                      <a:pt x="94" y="213"/>
                      <a:pt x="94" y="213"/>
                    </a:cubicBezTo>
                    <a:lnTo>
                      <a:pt x="26" y="213"/>
                    </a:lnTo>
                    <a:close/>
                    <a:moveTo>
                      <a:pt x="229" y="213"/>
                    </a:moveTo>
                    <a:cubicBezTo>
                      <a:pt x="266" y="92"/>
                      <a:pt x="266" y="92"/>
                      <a:pt x="266" y="92"/>
                    </a:cubicBezTo>
                    <a:cubicBezTo>
                      <a:pt x="296" y="213"/>
                      <a:pt x="296" y="213"/>
                      <a:pt x="296" y="213"/>
                    </a:cubicBezTo>
                    <a:lnTo>
                      <a:pt x="229" y="2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9108" tIns="59554" rIns="119108" bIns="5955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440000" y="5400000"/>
              <a:ext cx="2714205" cy="3600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>
              <a:defPPr>
                <a:defRPr lang="uk-UA"/>
              </a:defPPr>
              <a:lvl1pPr>
                <a:defRPr sz="1600"/>
              </a:lvl1pPr>
            </a:lstStyle>
            <a:p>
              <a:r>
                <a:rPr lang="en-US" sz="2000" dirty="0"/>
                <a:t>W</a:t>
              </a:r>
              <a:r>
                <a:rPr lang="en-US" sz="2000" dirty="0" smtClean="0"/>
                <a:t>eakness </a:t>
              </a:r>
              <a:r>
                <a:rPr lang="en-US" sz="2000" dirty="0"/>
                <a:t>of judicial system</a:t>
              </a:r>
            </a:p>
          </p:txBody>
        </p:sp>
      </p:grpSp>
      <p:grpSp>
        <p:nvGrpSpPr>
          <p:cNvPr id="5" name="Групувати 4"/>
          <p:cNvGrpSpPr/>
          <p:nvPr/>
        </p:nvGrpSpPr>
        <p:grpSpPr>
          <a:xfrm>
            <a:off x="792163" y="1989000"/>
            <a:ext cx="4139837" cy="367041"/>
            <a:chOff x="792163" y="4860000"/>
            <a:chExt cx="4139837" cy="367041"/>
          </a:xfrm>
        </p:grpSpPr>
        <p:sp>
          <p:nvSpPr>
            <p:cNvPr id="37" name="TextBox 36"/>
            <p:cNvSpPr txBox="1"/>
            <p:nvPr/>
          </p:nvSpPr>
          <p:spPr>
            <a:xfrm>
              <a:off x="1440000" y="4860000"/>
              <a:ext cx="3492000" cy="3600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>
              <a:defPPr>
                <a:defRPr lang="uk-UA"/>
              </a:defPPr>
              <a:lvl1pPr>
                <a:defRPr sz="1600"/>
              </a:lvl1pPr>
            </a:lstStyle>
            <a:p>
              <a:r>
                <a:rPr lang="en-US" sz="2000" dirty="0"/>
                <a:t>Attack on </a:t>
              </a:r>
              <a:r>
                <a:rPr lang="en-US" sz="2000" dirty="0" smtClean="0"/>
                <a:t>NBU independence</a:t>
              </a:r>
              <a:endParaRPr lang="en-US" sz="2000" dirty="0"/>
            </a:p>
          </p:txBody>
        </p:sp>
        <p:grpSp>
          <p:nvGrpSpPr>
            <p:cNvPr id="39" name="Group 109"/>
            <p:cNvGrpSpPr>
              <a:grpSpLocks noChangeAspect="1"/>
            </p:cNvGrpSpPr>
            <p:nvPr/>
          </p:nvGrpSpPr>
          <p:grpSpPr bwMode="auto">
            <a:xfrm>
              <a:off x="792163" y="4860000"/>
              <a:ext cx="367041" cy="367041"/>
              <a:chOff x="1129" y="363"/>
              <a:chExt cx="340" cy="340"/>
            </a:xfrm>
            <a:solidFill>
              <a:schemeClr val="accent2"/>
            </a:solidFill>
          </p:grpSpPr>
          <p:sp>
            <p:nvSpPr>
              <p:cNvPr id="40" name="Freeform 110"/>
              <p:cNvSpPr>
                <a:spLocks noEditPoints="1"/>
              </p:cNvSpPr>
              <p:nvPr/>
            </p:nvSpPr>
            <p:spPr bwMode="auto">
              <a:xfrm>
                <a:off x="1129" y="363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41" name="Freeform 111"/>
              <p:cNvSpPr>
                <a:spLocks noEditPoints="1"/>
              </p:cNvSpPr>
              <p:nvPr/>
            </p:nvSpPr>
            <p:spPr bwMode="auto">
              <a:xfrm>
                <a:off x="1207" y="426"/>
                <a:ext cx="184" cy="213"/>
              </a:xfrm>
              <a:custGeom>
                <a:avLst/>
                <a:gdLst>
                  <a:gd name="T0" fmla="*/ 210 w 277"/>
                  <a:gd name="T1" fmla="*/ 79 h 321"/>
                  <a:gd name="T2" fmla="*/ 187 w 277"/>
                  <a:gd name="T3" fmla="*/ 97 h 321"/>
                  <a:gd name="T4" fmla="*/ 186 w 277"/>
                  <a:gd name="T5" fmla="*/ 57 h 321"/>
                  <a:gd name="T6" fmla="*/ 133 w 277"/>
                  <a:gd name="T7" fmla="*/ 1 h 321"/>
                  <a:gd name="T8" fmla="*/ 94 w 277"/>
                  <a:gd name="T9" fmla="*/ 25 h 321"/>
                  <a:gd name="T10" fmla="*/ 72 w 277"/>
                  <a:gd name="T11" fmla="*/ 46 h 321"/>
                  <a:gd name="T12" fmla="*/ 78 w 277"/>
                  <a:gd name="T13" fmla="*/ 65 h 321"/>
                  <a:gd name="T14" fmla="*/ 91 w 277"/>
                  <a:gd name="T15" fmla="*/ 97 h 321"/>
                  <a:gd name="T16" fmla="*/ 67 w 277"/>
                  <a:gd name="T17" fmla="*/ 80 h 321"/>
                  <a:gd name="T18" fmla="*/ 0 w 277"/>
                  <a:gd name="T19" fmla="*/ 102 h 321"/>
                  <a:gd name="T20" fmla="*/ 6 w 277"/>
                  <a:gd name="T21" fmla="*/ 298 h 321"/>
                  <a:gd name="T22" fmla="*/ 59 w 277"/>
                  <a:gd name="T23" fmla="*/ 266 h 321"/>
                  <a:gd name="T24" fmla="*/ 75 w 277"/>
                  <a:gd name="T25" fmla="*/ 307 h 321"/>
                  <a:gd name="T26" fmla="*/ 85 w 277"/>
                  <a:gd name="T27" fmla="*/ 321 h 321"/>
                  <a:gd name="T28" fmla="*/ 192 w 277"/>
                  <a:gd name="T29" fmla="*/ 321 h 321"/>
                  <a:gd name="T30" fmla="*/ 195 w 277"/>
                  <a:gd name="T31" fmla="*/ 320 h 321"/>
                  <a:gd name="T32" fmla="*/ 187 w 277"/>
                  <a:gd name="T33" fmla="*/ 253 h 321"/>
                  <a:gd name="T34" fmla="*/ 260 w 277"/>
                  <a:gd name="T35" fmla="*/ 297 h 321"/>
                  <a:gd name="T36" fmla="*/ 271 w 277"/>
                  <a:gd name="T37" fmla="*/ 298 h 321"/>
                  <a:gd name="T38" fmla="*/ 277 w 277"/>
                  <a:gd name="T39" fmla="*/ 102 h 321"/>
                  <a:gd name="T40" fmla="*/ 256 w 277"/>
                  <a:gd name="T41" fmla="*/ 267 h 321"/>
                  <a:gd name="T42" fmla="*/ 235 w 277"/>
                  <a:gd name="T43" fmla="*/ 203 h 321"/>
                  <a:gd name="T44" fmla="*/ 213 w 277"/>
                  <a:gd name="T45" fmla="*/ 203 h 321"/>
                  <a:gd name="T46" fmla="*/ 181 w 277"/>
                  <a:gd name="T47" fmla="*/ 228 h 321"/>
                  <a:gd name="T48" fmla="*/ 171 w 277"/>
                  <a:gd name="T49" fmla="*/ 193 h 321"/>
                  <a:gd name="T50" fmla="*/ 160 w 277"/>
                  <a:gd name="T51" fmla="*/ 235 h 321"/>
                  <a:gd name="T52" fmla="*/ 160 w 277"/>
                  <a:gd name="T53" fmla="*/ 238 h 321"/>
                  <a:gd name="T54" fmla="*/ 99 w 277"/>
                  <a:gd name="T55" fmla="*/ 299 h 321"/>
                  <a:gd name="T56" fmla="*/ 117 w 277"/>
                  <a:gd name="T57" fmla="*/ 236 h 321"/>
                  <a:gd name="T58" fmla="*/ 117 w 277"/>
                  <a:gd name="T59" fmla="*/ 203 h 321"/>
                  <a:gd name="T60" fmla="*/ 96 w 277"/>
                  <a:gd name="T61" fmla="*/ 203 h 321"/>
                  <a:gd name="T62" fmla="*/ 64 w 277"/>
                  <a:gd name="T63" fmla="*/ 241 h 321"/>
                  <a:gd name="T64" fmla="*/ 53 w 277"/>
                  <a:gd name="T65" fmla="*/ 193 h 321"/>
                  <a:gd name="T66" fmla="*/ 43 w 277"/>
                  <a:gd name="T67" fmla="*/ 251 h 321"/>
                  <a:gd name="T68" fmla="*/ 21 w 277"/>
                  <a:gd name="T69" fmla="*/ 102 h 321"/>
                  <a:gd name="T70" fmla="*/ 50 w 277"/>
                  <a:gd name="T71" fmla="*/ 92 h 321"/>
                  <a:gd name="T72" fmla="*/ 91 w 277"/>
                  <a:gd name="T73" fmla="*/ 118 h 321"/>
                  <a:gd name="T74" fmla="*/ 101 w 277"/>
                  <a:gd name="T75" fmla="*/ 48 h 321"/>
                  <a:gd name="T76" fmla="*/ 109 w 277"/>
                  <a:gd name="T77" fmla="*/ 40 h 321"/>
                  <a:gd name="T78" fmla="*/ 134 w 277"/>
                  <a:gd name="T79" fmla="*/ 22 h 321"/>
                  <a:gd name="T80" fmla="*/ 166 w 277"/>
                  <a:gd name="T81" fmla="*/ 51 h 321"/>
                  <a:gd name="T82" fmla="*/ 152 w 277"/>
                  <a:gd name="T83" fmla="*/ 68 h 321"/>
                  <a:gd name="T84" fmla="*/ 187 w 277"/>
                  <a:gd name="T85" fmla="*/ 118 h 321"/>
                  <a:gd name="T86" fmla="*/ 227 w 277"/>
                  <a:gd name="T87" fmla="*/ 92 h 321"/>
                  <a:gd name="T88" fmla="*/ 256 w 277"/>
                  <a:gd name="T89" fmla="*/ 10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7" h="321">
                    <a:moveTo>
                      <a:pt x="240" y="65"/>
                    </a:moveTo>
                    <a:cubicBezTo>
                      <a:pt x="228" y="65"/>
                      <a:pt x="217" y="70"/>
                      <a:pt x="210" y="79"/>
                    </a:cubicBezTo>
                    <a:cubicBezTo>
                      <a:pt x="210" y="79"/>
                      <a:pt x="205" y="85"/>
                      <a:pt x="202" y="90"/>
                    </a:cubicBezTo>
                    <a:cubicBezTo>
                      <a:pt x="199" y="94"/>
                      <a:pt x="194" y="97"/>
                      <a:pt x="187" y="97"/>
                    </a:cubicBezTo>
                    <a:cubicBezTo>
                      <a:pt x="181" y="97"/>
                      <a:pt x="173" y="91"/>
                      <a:pt x="171" y="80"/>
                    </a:cubicBezTo>
                    <a:cubicBezTo>
                      <a:pt x="176" y="75"/>
                      <a:pt x="184" y="67"/>
                      <a:pt x="186" y="57"/>
                    </a:cubicBezTo>
                    <a:cubicBezTo>
                      <a:pt x="189" y="46"/>
                      <a:pt x="188" y="31"/>
                      <a:pt x="178" y="19"/>
                    </a:cubicBezTo>
                    <a:cubicBezTo>
                      <a:pt x="172" y="10"/>
                      <a:pt x="158" y="0"/>
                      <a:pt x="133" y="1"/>
                    </a:cubicBezTo>
                    <a:cubicBezTo>
                      <a:pt x="115" y="1"/>
                      <a:pt x="106" y="12"/>
                      <a:pt x="99" y="19"/>
                    </a:cubicBezTo>
                    <a:cubicBezTo>
                      <a:pt x="97" y="21"/>
                      <a:pt x="96" y="23"/>
                      <a:pt x="94" y="25"/>
                    </a:cubicBezTo>
                    <a:cubicBezTo>
                      <a:pt x="91" y="28"/>
                      <a:pt x="90" y="29"/>
                      <a:pt x="88" y="30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0" y="49"/>
                      <a:pt x="69" y="53"/>
                      <a:pt x="70" y="57"/>
                    </a:cubicBezTo>
                    <a:cubicBezTo>
                      <a:pt x="71" y="61"/>
                      <a:pt x="74" y="64"/>
                      <a:pt x="78" y="65"/>
                    </a:cubicBezTo>
                    <a:cubicBezTo>
                      <a:pt x="91" y="67"/>
                      <a:pt x="105" y="72"/>
                      <a:pt x="107" y="75"/>
                    </a:cubicBezTo>
                    <a:cubicBezTo>
                      <a:pt x="107" y="97"/>
                      <a:pt x="97" y="97"/>
                      <a:pt x="91" y="97"/>
                    </a:cubicBezTo>
                    <a:cubicBezTo>
                      <a:pt x="85" y="97"/>
                      <a:pt x="81" y="96"/>
                      <a:pt x="75" y="90"/>
                    </a:cubicBezTo>
                    <a:cubicBezTo>
                      <a:pt x="71" y="86"/>
                      <a:pt x="67" y="80"/>
                      <a:pt x="67" y="80"/>
                    </a:cubicBezTo>
                    <a:cubicBezTo>
                      <a:pt x="60" y="70"/>
                      <a:pt x="49" y="65"/>
                      <a:pt x="37" y="65"/>
                    </a:cubicBezTo>
                    <a:cubicBezTo>
                      <a:pt x="17" y="65"/>
                      <a:pt x="0" y="81"/>
                      <a:pt x="0" y="102"/>
                    </a:cubicBezTo>
                    <a:cubicBezTo>
                      <a:pt x="0" y="289"/>
                      <a:pt x="0" y="289"/>
                      <a:pt x="0" y="289"/>
                    </a:cubicBezTo>
                    <a:cubicBezTo>
                      <a:pt x="0" y="293"/>
                      <a:pt x="2" y="296"/>
                      <a:pt x="6" y="298"/>
                    </a:cubicBezTo>
                    <a:cubicBezTo>
                      <a:pt x="10" y="300"/>
                      <a:pt x="14" y="300"/>
                      <a:pt x="17" y="297"/>
                    </a:cubicBezTo>
                    <a:cubicBezTo>
                      <a:pt x="59" y="266"/>
                      <a:pt x="59" y="266"/>
                      <a:pt x="59" y="266"/>
                    </a:cubicBezTo>
                    <a:cubicBezTo>
                      <a:pt x="90" y="253"/>
                      <a:pt x="90" y="253"/>
                      <a:pt x="90" y="253"/>
                    </a:cubicBezTo>
                    <a:cubicBezTo>
                      <a:pt x="75" y="307"/>
                      <a:pt x="75" y="307"/>
                      <a:pt x="75" y="307"/>
                    </a:cubicBezTo>
                    <a:cubicBezTo>
                      <a:pt x="73" y="313"/>
                      <a:pt x="77" y="319"/>
                      <a:pt x="82" y="320"/>
                    </a:cubicBezTo>
                    <a:cubicBezTo>
                      <a:pt x="83" y="321"/>
                      <a:pt x="84" y="321"/>
                      <a:pt x="85" y="321"/>
                    </a:cubicBezTo>
                    <a:cubicBezTo>
                      <a:pt x="85" y="321"/>
                      <a:pt x="85" y="321"/>
                      <a:pt x="85" y="321"/>
                    </a:cubicBezTo>
                    <a:cubicBezTo>
                      <a:pt x="192" y="321"/>
                      <a:pt x="192" y="321"/>
                      <a:pt x="192" y="321"/>
                    </a:cubicBezTo>
                    <a:cubicBezTo>
                      <a:pt x="192" y="321"/>
                      <a:pt x="192" y="321"/>
                      <a:pt x="192" y="321"/>
                    </a:cubicBezTo>
                    <a:cubicBezTo>
                      <a:pt x="193" y="321"/>
                      <a:pt x="194" y="321"/>
                      <a:pt x="195" y="320"/>
                    </a:cubicBezTo>
                    <a:cubicBezTo>
                      <a:pt x="201" y="319"/>
                      <a:pt x="204" y="313"/>
                      <a:pt x="202" y="307"/>
                    </a:cubicBezTo>
                    <a:cubicBezTo>
                      <a:pt x="187" y="253"/>
                      <a:pt x="187" y="253"/>
                      <a:pt x="187" y="253"/>
                    </a:cubicBezTo>
                    <a:cubicBezTo>
                      <a:pt x="219" y="266"/>
                      <a:pt x="219" y="266"/>
                      <a:pt x="219" y="266"/>
                    </a:cubicBezTo>
                    <a:cubicBezTo>
                      <a:pt x="260" y="297"/>
                      <a:pt x="260" y="297"/>
                      <a:pt x="260" y="297"/>
                    </a:cubicBezTo>
                    <a:cubicBezTo>
                      <a:pt x="262" y="299"/>
                      <a:pt x="264" y="299"/>
                      <a:pt x="267" y="299"/>
                    </a:cubicBezTo>
                    <a:cubicBezTo>
                      <a:pt x="268" y="299"/>
                      <a:pt x="270" y="299"/>
                      <a:pt x="271" y="298"/>
                    </a:cubicBezTo>
                    <a:cubicBezTo>
                      <a:pt x="275" y="296"/>
                      <a:pt x="277" y="293"/>
                      <a:pt x="277" y="289"/>
                    </a:cubicBezTo>
                    <a:cubicBezTo>
                      <a:pt x="277" y="102"/>
                      <a:pt x="277" y="102"/>
                      <a:pt x="277" y="102"/>
                    </a:cubicBezTo>
                    <a:cubicBezTo>
                      <a:pt x="277" y="81"/>
                      <a:pt x="261" y="65"/>
                      <a:pt x="240" y="65"/>
                    </a:cubicBezTo>
                    <a:close/>
                    <a:moveTo>
                      <a:pt x="256" y="267"/>
                    </a:moveTo>
                    <a:cubicBezTo>
                      <a:pt x="235" y="251"/>
                      <a:pt x="235" y="251"/>
                      <a:pt x="235" y="251"/>
                    </a:cubicBezTo>
                    <a:cubicBezTo>
                      <a:pt x="235" y="203"/>
                      <a:pt x="235" y="203"/>
                      <a:pt x="235" y="203"/>
                    </a:cubicBezTo>
                    <a:cubicBezTo>
                      <a:pt x="235" y="197"/>
                      <a:pt x="230" y="193"/>
                      <a:pt x="224" y="193"/>
                    </a:cubicBezTo>
                    <a:cubicBezTo>
                      <a:pt x="218" y="193"/>
                      <a:pt x="213" y="197"/>
                      <a:pt x="213" y="203"/>
                    </a:cubicBezTo>
                    <a:cubicBezTo>
                      <a:pt x="213" y="241"/>
                      <a:pt x="213" y="241"/>
                      <a:pt x="213" y="241"/>
                    </a:cubicBezTo>
                    <a:cubicBezTo>
                      <a:pt x="181" y="228"/>
                      <a:pt x="181" y="228"/>
                      <a:pt x="181" y="228"/>
                    </a:cubicBezTo>
                    <a:cubicBezTo>
                      <a:pt x="181" y="203"/>
                      <a:pt x="181" y="203"/>
                      <a:pt x="181" y="203"/>
                    </a:cubicBezTo>
                    <a:cubicBezTo>
                      <a:pt x="181" y="197"/>
                      <a:pt x="177" y="193"/>
                      <a:pt x="171" y="193"/>
                    </a:cubicBezTo>
                    <a:cubicBezTo>
                      <a:pt x="165" y="193"/>
                      <a:pt x="160" y="197"/>
                      <a:pt x="160" y="203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0" y="236"/>
                      <a:pt x="160" y="236"/>
                      <a:pt x="160" y="236"/>
                    </a:cubicBezTo>
                    <a:cubicBezTo>
                      <a:pt x="160" y="237"/>
                      <a:pt x="160" y="237"/>
                      <a:pt x="160" y="238"/>
                    </a:cubicBezTo>
                    <a:cubicBezTo>
                      <a:pt x="178" y="299"/>
                      <a:pt x="178" y="299"/>
                      <a:pt x="178" y="299"/>
                    </a:cubicBezTo>
                    <a:cubicBezTo>
                      <a:pt x="99" y="299"/>
                      <a:pt x="99" y="299"/>
                      <a:pt x="99" y="299"/>
                    </a:cubicBezTo>
                    <a:cubicBezTo>
                      <a:pt x="117" y="238"/>
                      <a:pt x="117" y="238"/>
                      <a:pt x="117" y="238"/>
                    </a:cubicBezTo>
                    <a:cubicBezTo>
                      <a:pt x="117" y="237"/>
                      <a:pt x="117" y="237"/>
                      <a:pt x="117" y="236"/>
                    </a:cubicBezTo>
                    <a:cubicBezTo>
                      <a:pt x="117" y="236"/>
                      <a:pt x="117" y="236"/>
                      <a:pt x="117" y="235"/>
                    </a:cubicBezTo>
                    <a:cubicBezTo>
                      <a:pt x="117" y="203"/>
                      <a:pt x="117" y="203"/>
                      <a:pt x="117" y="203"/>
                    </a:cubicBezTo>
                    <a:cubicBezTo>
                      <a:pt x="117" y="197"/>
                      <a:pt x="113" y="193"/>
                      <a:pt x="107" y="193"/>
                    </a:cubicBezTo>
                    <a:cubicBezTo>
                      <a:pt x="101" y="193"/>
                      <a:pt x="96" y="197"/>
                      <a:pt x="96" y="203"/>
                    </a:cubicBezTo>
                    <a:cubicBezTo>
                      <a:pt x="96" y="228"/>
                      <a:pt x="96" y="228"/>
                      <a:pt x="96" y="228"/>
                    </a:cubicBezTo>
                    <a:cubicBezTo>
                      <a:pt x="64" y="241"/>
                      <a:pt x="64" y="241"/>
                      <a:pt x="64" y="241"/>
                    </a:cubicBezTo>
                    <a:cubicBezTo>
                      <a:pt x="64" y="203"/>
                      <a:pt x="64" y="203"/>
                      <a:pt x="64" y="203"/>
                    </a:cubicBezTo>
                    <a:cubicBezTo>
                      <a:pt x="64" y="197"/>
                      <a:pt x="59" y="193"/>
                      <a:pt x="53" y="193"/>
                    </a:cubicBezTo>
                    <a:cubicBezTo>
                      <a:pt x="47" y="193"/>
                      <a:pt x="43" y="197"/>
                      <a:pt x="43" y="203"/>
                    </a:cubicBezTo>
                    <a:cubicBezTo>
                      <a:pt x="43" y="251"/>
                      <a:pt x="43" y="251"/>
                      <a:pt x="43" y="251"/>
                    </a:cubicBezTo>
                    <a:cubicBezTo>
                      <a:pt x="21" y="267"/>
                      <a:pt x="21" y="267"/>
                      <a:pt x="21" y="26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1" y="93"/>
                      <a:pt x="29" y="86"/>
                      <a:pt x="37" y="86"/>
                    </a:cubicBezTo>
                    <a:cubicBezTo>
                      <a:pt x="42" y="86"/>
                      <a:pt x="47" y="88"/>
                      <a:pt x="50" y="92"/>
                    </a:cubicBezTo>
                    <a:cubicBezTo>
                      <a:pt x="50" y="92"/>
                      <a:pt x="55" y="99"/>
                      <a:pt x="59" y="104"/>
                    </a:cubicBezTo>
                    <a:cubicBezTo>
                      <a:pt x="70" y="116"/>
                      <a:pt x="81" y="118"/>
                      <a:pt x="91" y="118"/>
                    </a:cubicBezTo>
                    <a:cubicBezTo>
                      <a:pt x="115" y="118"/>
                      <a:pt x="128" y="103"/>
                      <a:pt x="128" y="75"/>
                    </a:cubicBezTo>
                    <a:cubicBezTo>
                      <a:pt x="128" y="61"/>
                      <a:pt x="114" y="53"/>
                      <a:pt x="101" y="48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5" y="44"/>
                      <a:pt x="106" y="43"/>
                      <a:pt x="109" y="40"/>
                    </a:cubicBezTo>
                    <a:cubicBezTo>
                      <a:pt x="111" y="38"/>
                      <a:pt x="113" y="36"/>
                      <a:pt x="115" y="33"/>
                    </a:cubicBezTo>
                    <a:cubicBezTo>
                      <a:pt x="122" y="26"/>
                      <a:pt x="125" y="22"/>
                      <a:pt x="134" y="22"/>
                    </a:cubicBezTo>
                    <a:cubicBezTo>
                      <a:pt x="147" y="22"/>
                      <a:pt x="156" y="25"/>
                      <a:pt x="162" y="32"/>
                    </a:cubicBezTo>
                    <a:cubicBezTo>
                      <a:pt x="167" y="38"/>
                      <a:pt x="167" y="46"/>
                      <a:pt x="166" y="51"/>
                    </a:cubicBezTo>
                    <a:cubicBezTo>
                      <a:pt x="164" y="57"/>
                      <a:pt x="157" y="63"/>
                      <a:pt x="154" y="66"/>
                    </a:cubicBezTo>
                    <a:cubicBezTo>
                      <a:pt x="154" y="67"/>
                      <a:pt x="153" y="67"/>
                      <a:pt x="152" y="68"/>
                    </a:cubicBezTo>
                    <a:cubicBezTo>
                      <a:pt x="150" y="70"/>
                      <a:pt x="149" y="72"/>
                      <a:pt x="149" y="75"/>
                    </a:cubicBezTo>
                    <a:cubicBezTo>
                      <a:pt x="149" y="102"/>
                      <a:pt x="169" y="118"/>
                      <a:pt x="187" y="118"/>
                    </a:cubicBezTo>
                    <a:cubicBezTo>
                      <a:pt x="205" y="118"/>
                      <a:pt x="215" y="109"/>
                      <a:pt x="219" y="103"/>
                    </a:cubicBezTo>
                    <a:cubicBezTo>
                      <a:pt x="222" y="98"/>
                      <a:pt x="227" y="93"/>
                      <a:pt x="227" y="92"/>
                    </a:cubicBezTo>
                    <a:cubicBezTo>
                      <a:pt x="230" y="88"/>
                      <a:pt x="235" y="86"/>
                      <a:pt x="240" y="86"/>
                    </a:cubicBezTo>
                    <a:cubicBezTo>
                      <a:pt x="249" y="86"/>
                      <a:pt x="256" y="93"/>
                      <a:pt x="256" y="102"/>
                    </a:cubicBezTo>
                    <a:lnTo>
                      <a:pt x="256" y="2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</p:grpSp>
      </p:grpSp>
      <p:grpSp>
        <p:nvGrpSpPr>
          <p:cNvPr id="9" name="Групувати 8"/>
          <p:cNvGrpSpPr/>
          <p:nvPr/>
        </p:nvGrpSpPr>
        <p:grpSpPr>
          <a:xfrm>
            <a:off x="6588000" y="2259000"/>
            <a:ext cx="2097841" cy="360000"/>
            <a:chOff x="6588000" y="5670000"/>
            <a:chExt cx="2097841" cy="360000"/>
          </a:xfrm>
        </p:grpSpPr>
        <p:grpSp>
          <p:nvGrpSpPr>
            <p:cNvPr id="61" name="Групувати 60"/>
            <p:cNvGrpSpPr/>
            <p:nvPr/>
          </p:nvGrpSpPr>
          <p:grpSpPr>
            <a:xfrm>
              <a:off x="6588000" y="5670000"/>
              <a:ext cx="360000" cy="360000"/>
              <a:chOff x="7452000" y="4052937"/>
              <a:chExt cx="369021" cy="369021"/>
            </a:xfrm>
          </p:grpSpPr>
          <p:sp>
            <p:nvSpPr>
              <p:cNvPr id="48" name="Freeform 406"/>
              <p:cNvSpPr>
                <a:spLocks noEditPoints="1"/>
              </p:cNvSpPr>
              <p:nvPr/>
            </p:nvSpPr>
            <p:spPr bwMode="auto">
              <a:xfrm>
                <a:off x="7452000" y="4052937"/>
                <a:ext cx="369021" cy="369021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grpSp>
            <p:nvGrpSpPr>
              <p:cNvPr id="60" name="Групувати 59"/>
              <p:cNvGrpSpPr/>
              <p:nvPr/>
            </p:nvGrpSpPr>
            <p:grpSpPr>
              <a:xfrm>
                <a:off x="7536115" y="4137594"/>
                <a:ext cx="199705" cy="199705"/>
                <a:chOff x="6804613" y="4063888"/>
                <a:chExt cx="199705" cy="199705"/>
              </a:xfrm>
            </p:grpSpPr>
            <p:sp>
              <p:nvSpPr>
                <p:cNvPr id="58" name="Полілінія 57"/>
                <p:cNvSpPr/>
                <p:nvPr/>
              </p:nvSpPr>
              <p:spPr>
                <a:xfrm>
                  <a:off x="6804613" y="4063888"/>
                  <a:ext cx="199705" cy="199705"/>
                </a:xfrm>
                <a:custGeom>
                  <a:avLst/>
                  <a:gdLst>
                    <a:gd name="connsiteX0" fmla="*/ 0 w 199705"/>
                    <a:gd name="connsiteY0" fmla="*/ 0 h 199705"/>
                    <a:gd name="connsiteX1" fmla="*/ 199705 w 199705"/>
                    <a:gd name="connsiteY1" fmla="*/ 0 h 199705"/>
                    <a:gd name="connsiteX2" fmla="*/ 199705 w 199705"/>
                    <a:gd name="connsiteY2" fmla="*/ 199705 h 199705"/>
                    <a:gd name="connsiteX3" fmla="*/ 129414 w 199705"/>
                    <a:gd name="connsiteY3" fmla="*/ 199705 h 199705"/>
                    <a:gd name="connsiteX4" fmla="*/ 3414 w 199705"/>
                    <a:gd name="connsiteY4" fmla="*/ 73705 h 199705"/>
                    <a:gd name="connsiteX5" fmla="*/ 0 w 199705"/>
                    <a:gd name="connsiteY5" fmla="*/ 74394 h 19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9705" h="199705">
                      <a:moveTo>
                        <a:pt x="0" y="0"/>
                      </a:moveTo>
                      <a:lnTo>
                        <a:pt x="199705" y="0"/>
                      </a:lnTo>
                      <a:lnTo>
                        <a:pt x="199705" y="199705"/>
                      </a:lnTo>
                      <a:lnTo>
                        <a:pt x="129414" y="199705"/>
                      </a:lnTo>
                      <a:cubicBezTo>
                        <a:pt x="129414" y="130117"/>
                        <a:pt x="73002" y="73705"/>
                        <a:pt x="3414" y="73705"/>
                      </a:cubicBezTo>
                      <a:lnTo>
                        <a:pt x="0" y="7439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A3417C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Прямокутник 58"/>
                <p:cNvSpPr/>
                <p:nvPr/>
              </p:nvSpPr>
              <p:spPr>
                <a:xfrm>
                  <a:off x="6804613" y="4191593"/>
                  <a:ext cx="72000" cy="72000"/>
                </a:xfrm>
                <a:prstGeom prst="rect">
                  <a:avLst/>
                </a:prstGeom>
                <a:noFill/>
                <a:ln w="12700">
                  <a:solidFill>
                    <a:srgbClr val="A3417C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uk-UA" sz="20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7020000" y="5680721"/>
              <a:ext cx="1665841" cy="33855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>
              <a:defPPr>
                <a:defRPr lang="uk-UA"/>
              </a:defPPr>
              <a:lvl1pPr>
                <a:defRPr sz="1600"/>
              </a:lvl1pPr>
            </a:lstStyle>
            <a:p>
              <a:r>
                <a:rPr lang="en-US" sz="2000" dirty="0" err="1"/>
                <a:t>PrivatBank</a:t>
              </a:r>
              <a:r>
                <a:rPr lang="en-US" sz="2000" dirty="0"/>
                <a:t> case</a:t>
              </a:r>
              <a:endParaRPr lang="uk-UA" sz="2000" dirty="0"/>
            </a:p>
          </p:txBody>
        </p:sp>
      </p:grpSp>
      <p:sp>
        <p:nvSpPr>
          <p:cNvPr id="64" name="Права фігурна дужка 63"/>
          <p:cNvSpPr/>
          <p:nvPr/>
        </p:nvSpPr>
        <p:spPr>
          <a:xfrm>
            <a:off x="6264000" y="2097000"/>
            <a:ext cx="180000" cy="720000"/>
          </a:xfrm>
          <a:prstGeom prst="rightBrace">
            <a:avLst/>
          </a:prstGeom>
          <a:ln>
            <a:solidFill>
              <a:srgbClr val="A94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000"/>
          </a:p>
        </p:txBody>
      </p:sp>
      <p:grpSp>
        <p:nvGrpSpPr>
          <p:cNvPr id="2" name="Групувати 1"/>
          <p:cNvGrpSpPr/>
          <p:nvPr/>
        </p:nvGrpSpPr>
        <p:grpSpPr>
          <a:xfrm>
            <a:off x="792163" y="1449000"/>
            <a:ext cx="3362042" cy="367041"/>
            <a:chOff x="792163" y="5940000"/>
            <a:chExt cx="3362042" cy="367041"/>
          </a:xfrm>
        </p:grpSpPr>
        <p:grpSp>
          <p:nvGrpSpPr>
            <p:cNvPr id="44" name="Group 192"/>
            <p:cNvGrpSpPr>
              <a:grpSpLocks noChangeAspect="1"/>
            </p:cNvGrpSpPr>
            <p:nvPr/>
          </p:nvGrpSpPr>
          <p:grpSpPr bwMode="auto">
            <a:xfrm>
              <a:off x="792163" y="5940000"/>
              <a:ext cx="367041" cy="367041"/>
              <a:chOff x="378" y="713"/>
              <a:chExt cx="340" cy="340"/>
            </a:xfrm>
            <a:solidFill>
              <a:schemeClr val="accent3"/>
            </a:solidFill>
          </p:grpSpPr>
          <p:sp>
            <p:nvSpPr>
              <p:cNvPr id="45" name="Freeform 193"/>
              <p:cNvSpPr>
                <a:spLocks noEditPoints="1"/>
              </p:cNvSpPr>
              <p:nvPr/>
            </p:nvSpPr>
            <p:spPr bwMode="auto">
              <a:xfrm>
                <a:off x="378" y="713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46" name="Freeform 194"/>
              <p:cNvSpPr>
                <a:spLocks noEditPoints="1"/>
              </p:cNvSpPr>
              <p:nvPr/>
            </p:nvSpPr>
            <p:spPr bwMode="auto">
              <a:xfrm>
                <a:off x="442" y="812"/>
                <a:ext cx="212" cy="157"/>
              </a:xfrm>
              <a:custGeom>
                <a:avLst/>
                <a:gdLst>
                  <a:gd name="T0" fmla="*/ 309 w 320"/>
                  <a:gd name="T1" fmla="*/ 21 h 236"/>
                  <a:gd name="T2" fmla="*/ 309 w 320"/>
                  <a:gd name="T3" fmla="*/ 0 h 236"/>
                  <a:gd name="T4" fmla="*/ 288 w 320"/>
                  <a:gd name="T5" fmla="*/ 11 h 236"/>
                  <a:gd name="T6" fmla="*/ 247 w 320"/>
                  <a:gd name="T7" fmla="*/ 32 h 236"/>
                  <a:gd name="T8" fmla="*/ 165 w 320"/>
                  <a:gd name="T9" fmla="*/ 12 h 236"/>
                  <a:gd name="T10" fmla="*/ 128 w 320"/>
                  <a:gd name="T11" fmla="*/ 32 h 236"/>
                  <a:gd name="T12" fmla="*/ 32 w 320"/>
                  <a:gd name="T13" fmla="*/ 11 h 236"/>
                  <a:gd name="T14" fmla="*/ 10 w 320"/>
                  <a:gd name="T15" fmla="*/ 0 h 236"/>
                  <a:gd name="T16" fmla="*/ 10 w 320"/>
                  <a:gd name="T17" fmla="*/ 21 h 236"/>
                  <a:gd name="T18" fmla="*/ 0 w 320"/>
                  <a:gd name="T19" fmla="*/ 181 h 236"/>
                  <a:gd name="T20" fmla="*/ 21 w 320"/>
                  <a:gd name="T21" fmla="*/ 192 h 236"/>
                  <a:gd name="T22" fmla="*/ 32 w 320"/>
                  <a:gd name="T23" fmla="*/ 171 h 236"/>
                  <a:gd name="T24" fmla="*/ 76 w 320"/>
                  <a:gd name="T25" fmla="*/ 219 h 236"/>
                  <a:gd name="T26" fmla="*/ 121 w 320"/>
                  <a:gd name="T27" fmla="*/ 232 h 236"/>
                  <a:gd name="T28" fmla="*/ 154 w 320"/>
                  <a:gd name="T29" fmla="*/ 235 h 236"/>
                  <a:gd name="T30" fmla="*/ 181 w 320"/>
                  <a:gd name="T31" fmla="*/ 221 h 236"/>
                  <a:gd name="T32" fmla="*/ 222 w 320"/>
                  <a:gd name="T33" fmla="*/ 227 h 236"/>
                  <a:gd name="T34" fmla="*/ 242 w 320"/>
                  <a:gd name="T35" fmla="*/ 210 h 236"/>
                  <a:gd name="T36" fmla="*/ 275 w 320"/>
                  <a:gd name="T37" fmla="*/ 185 h 236"/>
                  <a:gd name="T38" fmla="*/ 288 w 320"/>
                  <a:gd name="T39" fmla="*/ 171 h 236"/>
                  <a:gd name="T40" fmla="*/ 298 w 320"/>
                  <a:gd name="T41" fmla="*/ 192 h 236"/>
                  <a:gd name="T42" fmla="*/ 320 w 320"/>
                  <a:gd name="T43" fmla="*/ 181 h 236"/>
                  <a:gd name="T44" fmla="*/ 254 w 320"/>
                  <a:gd name="T45" fmla="*/ 179 h 236"/>
                  <a:gd name="T46" fmla="*/ 239 w 320"/>
                  <a:gd name="T47" fmla="*/ 188 h 236"/>
                  <a:gd name="T48" fmla="*/ 232 w 320"/>
                  <a:gd name="T49" fmla="*/ 183 h 236"/>
                  <a:gd name="T50" fmla="*/ 198 w 320"/>
                  <a:gd name="T51" fmla="*/ 125 h 236"/>
                  <a:gd name="T52" fmla="*/ 179 w 320"/>
                  <a:gd name="T53" fmla="*/ 135 h 236"/>
                  <a:gd name="T54" fmla="*/ 214 w 320"/>
                  <a:gd name="T55" fmla="*/ 194 h 236"/>
                  <a:gd name="T56" fmla="*/ 194 w 320"/>
                  <a:gd name="T57" fmla="*/ 204 h 236"/>
                  <a:gd name="T58" fmla="*/ 147 w 320"/>
                  <a:gd name="T59" fmla="*/ 147 h 236"/>
                  <a:gd name="T60" fmla="*/ 164 w 320"/>
                  <a:gd name="T61" fmla="*/ 196 h 236"/>
                  <a:gd name="T62" fmla="*/ 160 w 320"/>
                  <a:gd name="T63" fmla="*/ 212 h 236"/>
                  <a:gd name="T64" fmla="*/ 143 w 320"/>
                  <a:gd name="T65" fmla="*/ 208 h 236"/>
                  <a:gd name="T66" fmla="*/ 132 w 320"/>
                  <a:gd name="T67" fmla="*/ 188 h 236"/>
                  <a:gd name="T68" fmla="*/ 124 w 320"/>
                  <a:gd name="T69" fmla="*/ 176 h 236"/>
                  <a:gd name="T70" fmla="*/ 106 w 320"/>
                  <a:gd name="T71" fmla="*/ 188 h 236"/>
                  <a:gd name="T72" fmla="*/ 111 w 320"/>
                  <a:gd name="T73" fmla="*/ 214 h 236"/>
                  <a:gd name="T74" fmla="*/ 62 w 320"/>
                  <a:gd name="T75" fmla="*/ 155 h 236"/>
                  <a:gd name="T76" fmla="*/ 32 w 320"/>
                  <a:gd name="T77" fmla="*/ 149 h 236"/>
                  <a:gd name="T78" fmla="*/ 88 w 320"/>
                  <a:gd name="T79" fmla="*/ 53 h 236"/>
                  <a:gd name="T80" fmla="*/ 64 w 320"/>
                  <a:gd name="T81" fmla="*/ 85 h 236"/>
                  <a:gd name="T82" fmla="*/ 97 w 320"/>
                  <a:gd name="T83" fmla="*/ 117 h 236"/>
                  <a:gd name="T84" fmla="*/ 253 w 320"/>
                  <a:gd name="T85" fmla="*/ 170 h 236"/>
                  <a:gd name="T86" fmla="*/ 288 w 320"/>
                  <a:gd name="T87" fmla="*/ 149 h 236"/>
                  <a:gd name="T88" fmla="*/ 265 w 320"/>
                  <a:gd name="T89" fmla="*/ 150 h 236"/>
                  <a:gd name="T90" fmla="*/ 215 w 320"/>
                  <a:gd name="T91" fmla="*/ 76 h 236"/>
                  <a:gd name="T92" fmla="*/ 88 w 320"/>
                  <a:gd name="T93" fmla="*/ 95 h 236"/>
                  <a:gd name="T94" fmla="*/ 90 w 320"/>
                  <a:gd name="T95" fmla="*/ 77 h 236"/>
                  <a:gd name="T96" fmla="*/ 242 w 320"/>
                  <a:gd name="T97" fmla="*/ 53 h 236"/>
                  <a:gd name="T98" fmla="*/ 288 w 320"/>
                  <a:gd name="T99" fmla="*/ 5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0" h="236">
                    <a:moveTo>
                      <a:pt x="309" y="171"/>
                    </a:moveTo>
                    <a:cubicBezTo>
                      <a:pt x="309" y="21"/>
                      <a:pt x="309" y="21"/>
                      <a:pt x="309" y="21"/>
                    </a:cubicBezTo>
                    <a:cubicBezTo>
                      <a:pt x="315" y="21"/>
                      <a:pt x="320" y="17"/>
                      <a:pt x="320" y="11"/>
                    </a:cubicBezTo>
                    <a:cubicBezTo>
                      <a:pt x="320" y="5"/>
                      <a:pt x="315" y="0"/>
                      <a:pt x="309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92" y="0"/>
                      <a:pt x="288" y="5"/>
                      <a:pt x="288" y="11"/>
                    </a:cubicBezTo>
                    <a:cubicBezTo>
                      <a:pt x="288" y="32"/>
                      <a:pt x="288" y="32"/>
                      <a:pt x="288" y="32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1" y="10"/>
                      <a:pt x="168" y="11"/>
                      <a:pt x="165" y="12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5"/>
                      <a:pt x="27" y="0"/>
                      <a:pt x="2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4" y="21"/>
                      <a:pt x="10" y="2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4" y="171"/>
                      <a:pt x="0" y="175"/>
                      <a:pt x="0" y="181"/>
                    </a:cubicBezTo>
                    <a:cubicBezTo>
                      <a:pt x="0" y="187"/>
                      <a:pt x="4" y="192"/>
                      <a:pt x="10" y="192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27" y="192"/>
                      <a:pt x="32" y="187"/>
                      <a:pt x="32" y="181"/>
                    </a:cubicBezTo>
                    <a:cubicBezTo>
                      <a:pt x="32" y="171"/>
                      <a:pt x="32" y="171"/>
                      <a:pt x="32" y="171"/>
                    </a:cubicBezTo>
                    <a:cubicBezTo>
                      <a:pt x="47" y="171"/>
                      <a:pt x="47" y="171"/>
                      <a:pt x="47" y="171"/>
                    </a:cubicBezTo>
                    <a:cubicBezTo>
                      <a:pt x="76" y="219"/>
                      <a:pt x="76" y="219"/>
                      <a:pt x="76" y="219"/>
                    </a:cubicBezTo>
                    <a:cubicBezTo>
                      <a:pt x="82" y="230"/>
                      <a:pt x="94" y="236"/>
                      <a:pt x="106" y="236"/>
                    </a:cubicBezTo>
                    <a:cubicBezTo>
                      <a:pt x="111" y="236"/>
                      <a:pt x="116" y="235"/>
                      <a:pt x="121" y="232"/>
                    </a:cubicBezTo>
                    <a:cubicBezTo>
                      <a:pt x="125" y="230"/>
                      <a:pt x="128" y="227"/>
                      <a:pt x="130" y="225"/>
                    </a:cubicBezTo>
                    <a:cubicBezTo>
                      <a:pt x="136" y="231"/>
                      <a:pt x="145" y="235"/>
                      <a:pt x="154" y="235"/>
                    </a:cubicBezTo>
                    <a:cubicBezTo>
                      <a:pt x="160" y="235"/>
                      <a:pt x="165" y="233"/>
                      <a:pt x="171" y="230"/>
                    </a:cubicBezTo>
                    <a:cubicBezTo>
                      <a:pt x="175" y="228"/>
                      <a:pt x="178" y="225"/>
                      <a:pt x="181" y="221"/>
                    </a:cubicBezTo>
                    <a:cubicBezTo>
                      <a:pt x="187" y="228"/>
                      <a:pt x="196" y="232"/>
                      <a:pt x="205" y="232"/>
                    </a:cubicBezTo>
                    <a:cubicBezTo>
                      <a:pt x="211" y="232"/>
                      <a:pt x="217" y="231"/>
                      <a:pt x="222" y="227"/>
                    </a:cubicBezTo>
                    <a:cubicBezTo>
                      <a:pt x="229" y="223"/>
                      <a:pt x="234" y="216"/>
                      <a:pt x="236" y="209"/>
                    </a:cubicBezTo>
                    <a:cubicBezTo>
                      <a:pt x="238" y="209"/>
                      <a:pt x="240" y="210"/>
                      <a:pt x="242" y="210"/>
                    </a:cubicBezTo>
                    <a:cubicBezTo>
                      <a:pt x="248" y="210"/>
                      <a:pt x="254" y="208"/>
                      <a:pt x="259" y="205"/>
                    </a:cubicBezTo>
                    <a:cubicBezTo>
                      <a:pt x="267" y="201"/>
                      <a:pt x="272" y="193"/>
                      <a:pt x="275" y="185"/>
                    </a:cubicBezTo>
                    <a:cubicBezTo>
                      <a:pt x="276" y="180"/>
                      <a:pt x="276" y="175"/>
                      <a:pt x="275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81"/>
                      <a:pt x="288" y="181"/>
                      <a:pt x="288" y="181"/>
                    </a:cubicBezTo>
                    <a:cubicBezTo>
                      <a:pt x="288" y="187"/>
                      <a:pt x="292" y="192"/>
                      <a:pt x="298" y="192"/>
                    </a:cubicBezTo>
                    <a:cubicBezTo>
                      <a:pt x="309" y="192"/>
                      <a:pt x="309" y="192"/>
                      <a:pt x="309" y="192"/>
                    </a:cubicBezTo>
                    <a:cubicBezTo>
                      <a:pt x="315" y="192"/>
                      <a:pt x="320" y="187"/>
                      <a:pt x="320" y="181"/>
                    </a:cubicBezTo>
                    <a:cubicBezTo>
                      <a:pt x="320" y="175"/>
                      <a:pt x="315" y="171"/>
                      <a:pt x="309" y="171"/>
                    </a:cubicBezTo>
                    <a:close/>
                    <a:moveTo>
                      <a:pt x="254" y="179"/>
                    </a:moveTo>
                    <a:cubicBezTo>
                      <a:pt x="253" y="183"/>
                      <a:pt x="251" y="185"/>
                      <a:pt x="248" y="187"/>
                    </a:cubicBezTo>
                    <a:cubicBezTo>
                      <a:pt x="246" y="188"/>
                      <a:pt x="242" y="189"/>
                      <a:pt x="239" y="188"/>
                    </a:cubicBezTo>
                    <a:cubicBezTo>
                      <a:pt x="236" y="187"/>
                      <a:pt x="234" y="185"/>
                      <a:pt x="232" y="183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2" y="183"/>
                      <a:pt x="232" y="183"/>
                      <a:pt x="232" y="182"/>
                    </a:cubicBezTo>
                    <a:cubicBezTo>
                      <a:pt x="198" y="125"/>
                      <a:pt x="198" y="125"/>
                      <a:pt x="198" y="125"/>
                    </a:cubicBezTo>
                    <a:cubicBezTo>
                      <a:pt x="195" y="119"/>
                      <a:pt x="188" y="118"/>
                      <a:pt x="183" y="121"/>
                    </a:cubicBezTo>
                    <a:cubicBezTo>
                      <a:pt x="178" y="124"/>
                      <a:pt x="176" y="130"/>
                      <a:pt x="179" y="135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4" y="194"/>
                      <a:pt x="214" y="194"/>
                      <a:pt x="214" y="194"/>
                    </a:cubicBezTo>
                    <a:cubicBezTo>
                      <a:pt x="217" y="199"/>
                      <a:pt x="217" y="206"/>
                      <a:pt x="211" y="209"/>
                    </a:cubicBezTo>
                    <a:cubicBezTo>
                      <a:pt x="205" y="212"/>
                      <a:pt x="198" y="210"/>
                      <a:pt x="194" y="204"/>
                    </a:cubicBezTo>
                    <a:cubicBezTo>
                      <a:pt x="162" y="151"/>
                      <a:pt x="162" y="151"/>
                      <a:pt x="162" y="151"/>
                    </a:cubicBezTo>
                    <a:cubicBezTo>
                      <a:pt x="159" y="146"/>
                      <a:pt x="153" y="144"/>
                      <a:pt x="147" y="147"/>
                    </a:cubicBezTo>
                    <a:cubicBezTo>
                      <a:pt x="142" y="150"/>
                      <a:pt x="141" y="157"/>
                      <a:pt x="144" y="162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166" y="198"/>
                      <a:pt x="166" y="201"/>
                      <a:pt x="165" y="204"/>
                    </a:cubicBezTo>
                    <a:cubicBezTo>
                      <a:pt x="165" y="207"/>
                      <a:pt x="163" y="210"/>
                      <a:pt x="160" y="212"/>
                    </a:cubicBezTo>
                    <a:cubicBezTo>
                      <a:pt x="154" y="215"/>
                      <a:pt x="147" y="213"/>
                      <a:pt x="143" y="208"/>
                    </a:cubicBezTo>
                    <a:cubicBezTo>
                      <a:pt x="143" y="208"/>
                      <a:pt x="143" y="208"/>
                      <a:pt x="143" y="208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32" y="188"/>
                      <a:pt x="132" y="188"/>
                      <a:pt x="132" y="188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21" y="171"/>
                      <a:pt x="114" y="170"/>
                      <a:pt x="110" y="173"/>
                    </a:cubicBezTo>
                    <a:cubicBezTo>
                      <a:pt x="105" y="176"/>
                      <a:pt x="103" y="183"/>
                      <a:pt x="106" y="188"/>
                    </a:cubicBezTo>
                    <a:cubicBezTo>
                      <a:pt x="114" y="199"/>
                      <a:pt x="114" y="199"/>
                      <a:pt x="114" y="199"/>
                    </a:cubicBezTo>
                    <a:cubicBezTo>
                      <a:pt x="115" y="201"/>
                      <a:pt x="118" y="209"/>
                      <a:pt x="111" y="214"/>
                    </a:cubicBezTo>
                    <a:cubicBezTo>
                      <a:pt x="105" y="217"/>
                      <a:pt x="97" y="213"/>
                      <a:pt x="94" y="208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0" y="151"/>
                      <a:pt x="57" y="149"/>
                      <a:pt x="53" y="149"/>
                    </a:cubicBezTo>
                    <a:cubicBezTo>
                      <a:pt x="32" y="149"/>
                      <a:pt x="32" y="149"/>
                      <a:pt x="32" y="149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80" y="58"/>
                      <a:pt x="80" y="58"/>
                      <a:pt x="80" y="58"/>
                    </a:cubicBezTo>
                    <a:cubicBezTo>
                      <a:pt x="70" y="64"/>
                      <a:pt x="64" y="74"/>
                      <a:pt x="64" y="85"/>
                    </a:cubicBezTo>
                    <a:cubicBezTo>
                      <a:pt x="64" y="95"/>
                      <a:pt x="68" y="105"/>
                      <a:pt x="74" y="111"/>
                    </a:cubicBezTo>
                    <a:cubicBezTo>
                      <a:pt x="81" y="116"/>
                      <a:pt x="89" y="118"/>
                      <a:pt x="97" y="117"/>
                    </a:cubicBezTo>
                    <a:cubicBezTo>
                      <a:pt x="211" y="98"/>
                      <a:pt x="211" y="98"/>
                      <a:pt x="211" y="98"/>
                    </a:cubicBezTo>
                    <a:cubicBezTo>
                      <a:pt x="253" y="170"/>
                      <a:pt x="253" y="170"/>
                      <a:pt x="253" y="170"/>
                    </a:cubicBezTo>
                    <a:cubicBezTo>
                      <a:pt x="254" y="173"/>
                      <a:pt x="255" y="176"/>
                      <a:pt x="254" y="179"/>
                    </a:cubicBezTo>
                    <a:close/>
                    <a:moveTo>
                      <a:pt x="288" y="149"/>
                    </a:moveTo>
                    <a:cubicBezTo>
                      <a:pt x="266" y="149"/>
                      <a:pt x="266" y="149"/>
                      <a:pt x="266" y="149"/>
                    </a:cubicBezTo>
                    <a:cubicBezTo>
                      <a:pt x="266" y="149"/>
                      <a:pt x="266" y="150"/>
                      <a:pt x="265" y="150"/>
                    </a:cubicBezTo>
                    <a:cubicBezTo>
                      <a:pt x="226" y="81"/>
                      <a:pt x="226" y="81"/>
                      <a:pt x="226" y="81"/>
                    </a:cubicBezTo>
                    <a:cubicBezTo>
                      <a:pt x="224" y="77"/>
                      <a:pt x="220" y="75"/>
                      <a:pt x="215" y="76"/>
                    </a:cubicBezTo>
                    <a:cubicBezTo>
                      <a:pt x="94" y="96"/>
                      <a:pt x="94" y="96"/>
                      <a:pt x="94" y="96"/>
                    </a:cubicBezTo>
                    <a:cubicBezTo>
                      <a:pt x="91" y="97"/>
                      <a:pt x="89" y="96"/>
                      <a:pt x="88" y="95"/>
                    </a:cubicBezTo>
                    <a:cubicBezTo>
                      <a:pt x="86" y="93"/>
                      <a:pt x="85" y="89"/>
                      <a:pt x="85" y="85"/>
                    </a:cubicBezTo>
                    <a:cubicBezTo>
                      <a:pt x="85" y="80"/>
                      <a:pt x="88" y="78"/>
                      <a:pt x="90" y="77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242" y="53"/>
                      <a:pt x="242" y="53"/>
                      <a:pt x="242" y="53"/>
                    </a:cubicBezTo>
                    <a:cubicBezTo>
                      <a:pt x="243" y="53"/>
                      <a:pt x="244" y="53"/>
                      <a:pt x="245" y="53"/>
                    </a:cubicBezTo>
                    <a:cubicBezTo>
                      <a:pt x="288" y="53"/>
                      <a:pt x="288" y="53"/>
                      <a:pt x="288" y="53"/>
                    </a:cubicBezTo>
                    <a:lnTo>
                      <a:pt x="288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40000" y="5940000"/>
              <a:ext cx="2714205" cy="3600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>
              <a:defPPr>
                <a:defRPr lang="uk-UA"/>
              </a:defPPr>
              <a:lvl1pPr>
                <a:defRPr sz="1600"/>
              </a:lvl1pPr>
            </a:lstStyle>
            <a:p>
              <a:r>
                <a:rPr lang="en-US" sz="2000" dirty="0"/>
                <a:t>T</a:t>
              </a:r>
              <a:r>
                <a:rPr lang="en-US" sz="2000" dirty="0" smtClean="0"/>
                <a:t>ermination of cooperation with IMF</a:t>
              </a:r>
              <a:endParaRPr lang="en-US" sz="2000" dirty="0"/>
            </a:p>
          </p:txBody>
        </p:sp>
      </p:grpSp>
      <p:sp>
        <p:nvSpPr>
          <p:cNvPr id="49" name="Права фігурна дужка 48"/>
          <p:cNvSpPr/>
          <p:nvPr/>
        </p:nvSpPr>
        <p:spPr>
          <a:xfrm>
            <a:off x="5832000" y="1554449"/>
            <a:ext cx="180000" cy="684000"/>
          </a:xfrm>
          <a:prstGeom prst="rightBrace">
            <a:avLst/>
          </a:prstGeom>
          <a:ln>
            <a:solidFill>
              <a:srgbClr val="A94C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2000"/>
          </a:p>
        </p:txBody>
      </p:sp>
      <p:grpSp>
        <p:nvGrpSpPr>
          <p:cNvPr id="8" name="Групувати 7"/>
          <p:cNvGrpSpPr/>
          <p:nvPr/>
        </p:nvGrpSpPr>
        <p:grpSpPr>
          <a:xfrm>
            <a:off x="6249225" y="1557000"/>
            <a:ext cx="2097841" cy="360000"/>
            <a:chOff x="6480000" y="5130000"/>
            <a:chExt cx="2097841" cy="360000"/>
          </a:xfrm>
        </p:grpSpPr>
        <p:grpSp>
          <p:nvGrpSpPr>
            <p:cNvPr id="50" name="Group 165"/>
            <p:cNvGrpSpPr>
              <a:grpSpLocks noChangeAspect="1"/>
            </p:cNvGrpSpPr>
            <p:nvPr/>
          </p:nvGrpSpPr>
          <p:grpSpPr bwMode="auto">
            <a:xfrm>
              <a:off x="6480000" y="5130000"/>
              <a:ext cx="360000" cy="360000"/>
              <a:chOff x="5180" y="1442"/>
              <a:chExt cx="340" cy="340"/>
            </a:xfrm>
            <a:solidFill>
              <a:schemeClr val="accent2"/>
            </a:solidFill>
          </p:grpSpPr>
          <p:sp>
            <p:nvSpPr>
              <p:cNvPr id="51" name="Freeform 166"/>
              <p:cNvSpPr>
                <a:spLocks noEditPoints="1"/>
              </p:cNvSpPr>
              <p:nvPr/>
            </p:nvSpPr>
            <p:spPr bwMode="auto">
              <a:xfrm>
                <a:off x="5180" y="144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  <p:sp>
            <p:nvSpPr>
              <p:cNvPr id="52" name="Freeform 167"/>
              <p:cNvSpPr>
                <a:spLocks/>
              </p:cNvSpPr>
              <p:nvPr/>
            </p:nvSpPr>
            <p:spPr bwMode="auto">
              <a:xfrm>
                <a:off x="5273" y="1513"/>
                <a:ext cx="167" cy="177"/>
              </a:xfrm>
              <a:custGeom>
                <a:avLst/>
                <a:gdLst>
                  <a:gd name="T0" fmla="*/ 107 w 251"/>
                  <a:gd name="T1" fmla="*/ 28 h 266"/>
                  <a:gd name="T2" fmla="*/ 111 w 251"/>
                  <a:gd name="T3" fmla="*/ 43 h 266"/>
                  <a:gd name="T4" fmla="*/ 170 w 251"/>
                  <a:gd name="T5" fmla="*/ 80 h 266"/>
                  <a:gd name="T6" fmla="*/ 169 w 251"/>
                  <a:gd name="T7" fmla="*/ 90 h 266"/>
                  <a:gd name="T8" fmla="*/ 160 w 251"/>
                  <a:gd name="T9" fmla="*/ 95 h 266"/>
                  <a:gd name="T10" fmla="*/ 32 w 251"/>
                  <a:gd name="T11" fmla="*/ 95 h 266"/>
                  <a:gd name="T12" fmla="*/ 22 w 251"/>
                  <a:gd name="T13" fmla="*/ 106 h 266"/>
                  <a:gd name="T14" fmla="*/ 32 w 251"/>
                  <a:gd name="T15" fmla="*/ 117 h 266"/>
                  <a:gd name="T16" fmla="*/ 126 w 251"/>
                  <a:gd name="T17" fmla="*/ 117 h 266"/>
                  <a:gd name="T18" fmla="*/ 137 w 251"/>
                  <a:gd name="T19" fmla="*/ 127 h 266"/>
                  <a:gd name="T20" fmla="*/ 126 w 251"/>
                  <a:gd name="T21" fmla="*/ 138 h 266"/>
                  <a:gd name="T22" fmla="*/ 92 w 251"/>
                  <a:gd name="T23" fmla="*/ 138 h 266"/>
                  <a:gd name="T24" fmla="*/ 77 w 251"/>
                  <a:gd name="T25" fmla="*/ 148 h 266"/>
                  <a:gd name="T26" fmla="*/ 86 w 251"/>
                  <a:gd name="T27" fmla="*/ 159 h 266"/>
                  <a:gd name="T28" fmla="*/ 126 w 251"/>
                  <a:gd name="T29" fmla="*/ 159 h 266"/>
                  <a:gd name="T30" fmla="*/ 137 w 251"/>
                  <a:gd name="T31" fmla="*/ 170 h 266"/>
                  <a:gd name="T32" fmla="*/ 126 w 251"/>
                  <a:gd name="T33" fmla="*/ 181 h 266"/>
                  <a:gd name="T34" fmla="*/ 113 w 251"/>
                  <a:gd name="T35" fmla="*/ 181 h 266"/>
                  <a:gd name="T36" fmla="*/ 98 w 251"/>
                  <a:gd name="T37" fmla="*/ 190 h 266"/>
                  <a:gd name="T38" fmla="*/ 107 w 251"/>
                  <a:gd name="T39" fmla="*/ 202 h 266"/>
                  <a:gd name="T40" fmla="*/ 126 w 251"/>
                  <a:gd name="T41" fmla="*/ 202 h 266"/>
                  <a:gd name="T42" fmla="*/ 137 w 251"/>
                  <a:gd name="T43" fmla="*/ 213 h 266"/>
                  <a:gd name="T44" fmla="*/ 126 w 251"/>
                  <a:gd name="T45" fmla="*/ 223 h 266"/>
                  <a:gd name="T46" fmla="*/ 121 w 251"/>
                  <a:gd name="T47" fmla="*/ 223 h 266"/>
                  <a:gd name="T48" fmla="*/ 107 w 251"/>
                  <a:gd name="T49" fmla="*/ 232 h 266"/>
                  <a:gd name="T50" fmla="*/ 118 w 251"/>
                  <a:gd name="T51" fmla="*/ 245 h 266"/>
                  <a:gd name="T52" fmla="*/ 160 w 251"/>
                  <a:gd name="T53" fmla="*/ 245 h 266"/>
                  <a:gd name="T54" fmla="*/ 228 w 251"/>
                  <a:gd name="T55" fmla="*/ 224 h 266"/>
                  <a:gd name="T56" fmla="*/ 243 w 251"/>
                  <a:gd name="T57" fmla="*/ 225 h 266"/>
                  <a:gd name="T58" fmla="*/ 242 w 251"/>
                  <a:gd name="T59" fmla="*/ 240 h 266"/>
                  <a:gd name="T60" fmla="*/ 162 w 251"/>
                  <a:gd name="T61" fmla="*/ 266 h 266"/>
                  <a:gd name="T62" fmla="*/ 160 w 251"/>
                  <a:gd name="T63" fmla="*/ 266 h 266"/>
                  <a:gd name="T64" fmla="*/ 118 w 251"/>
                  <a:gd name="T65" fmla="*/ 266 h 266"/>
                  <a:gd name="T66" fmla="*/ 86 w 251"/>
                  <a:gd name="T67" fmla="*/ 232 h 266"/>
                  <a:gd name="T68" fmla="*/ 90 w 251"/>
                  <a:gd name="T69" fmla="*/ 218 h 266"/>
                  <a:gd name="T70" fmla="*/ 77 w 251"/>
                  <a:gd name="T71" fmla="*/ 190 h 266"/>
                  <a:gd name="T72" fmla="*/ 79 w 251"/>
                  <a:gd name="T73" fmla="*/ 180 h 266"/>
                  <a:gd name="T74" fmla="*/ 56 w 251"/>
                  <a:gd name="T75" fmla="*/ 148 h 266"/>
                  <a:gd name="T76" fmla="*/ 58 w 251"/>
                  <a:gd name="T77" fmla="*/ 138 h 266"/>
                  <a:gd name="T78" fmla="*/ 32 w 251"/>
                  <a:gd name="T79" fmla="*/ 138 h 266"/>
                  <a:gd name="T80" fmla="*/ 0 w 251"/>
                  <a:gd name="T81" fmla="*/ 106 h 266"/>
                  <a:gd name="T82" fmla="*/ 32 w 251"/>
                  <a:gd name="T83" fmla="*/ 74 h 266"/>
                  <a:gd name="T84" fmla="*/ 132 w 251"/>
                  <a:gd name="T85" fmla="*/ 74 h 266"/>
                  <a:gd name="T86" fmla="*/ 104 w 251"/>
                  <a:gd name="T87" fmla="*/ 64 h 266"/>
                  <a:gd name="T88" fmla="*/ 102 w 251"/>
                  <a:gd name="T89" fmla="*/ 63 h 266"/>
                  <a:gd name="T90" fmla="*/ 88 w 251"/>
                  <a:gd name="T91" fmla="*/ 19 h 266"/>
                  <a:gd name="T92" fmla="*/ 132 w 251"/>
                  <a:gd name="T93" fmla="*/ 8 h 266"/>
                  <a:gd name="T94" fmla="*/ 248 w 251"/>
                  <a:gd name="T95" fmla="*/ 88 h 266"/>
                  <a:gd name="T96" fmla="*/ 245 w 251"/>
                  <a:gd name="T97" fmla="*/ 103 h 266"/>
                  <a:gd name="T98" fmla="*/ 230 w 251"/>
                  <a:gd name="T99" fmla="*/ 99 h 266"/>
                  <a:gd name="T100" fmla="*/ 125 w 251"/>
                  <a:gd name="T101" fmla="*/ 27 h 266"/>
                  <a:gd name="T102" fmla="*/ 123 w 251"/>
                  <a:gd name="T103" fmla="*/ 27 h 266"/>
                  <a:gd name="T104" fmla="*/ 107 w 251"/>
                  <a:gd name="T105" fmla="*/ 28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1" h="266">
                    <a:moveTo>
                      <a:pt x="107" y="28"/>
                    </a:moveTo>
                    <a:cubicBezTo>
                      <a:pt x="104" y="34"/>
                      <a:pt x="106" y="40"/>
                      <a:pt x="111" y="43"/>
                    </a:cubicBezTo>
                    <a:cubicBezTo>
                      <a:pt x="120" y="46"/>
                      <a:pt x="158" y="56"/>
                      <a:pt x="170" y="80"/>
                    </a:cubicBezTo>
                    <a:cubicBezTo>
                      <a:pt x="171" y="83"/>
                      <a:pt x="171" y="87"/>
                      <a:pt x="169" y="90"/>
                    </a:cubicBezTo>
                    <a:cubicBezTo>
                      <a:pt x="167" y="93"/>
                      <a:pt x="164" y="95"/>
                      <a:pt x="160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26" y="95"/>
                      <a:pt x="22" y="100"/>
                      <a:pt x="22" y="106"/>
                    </a:cubicBezTo>
                    <a:cubicBezTo>
                      <a:pt x="22" y="112"/>
                      <a:pt x="26" y="117"/>
                      <a:pt x="32" y="117"/>
                    </a:cubicBezTo>
                    <a:cubicBezTo>
                      <a:pt x="126" y="117"/>
                      <a:pt x="126" y="117"/>
                      <a:pt x="126" y="117"/>
                    </a:cubicBezTo>
                    <a:cubicBezTo>
                      <a:pt x="132" y="117"/>
                      <a:pt x="137" y="121"/>
                      <a:pt x="137" y="127"/>
                    </a:cubicBezTo>
                    <a:cubicBezTo>
                      <a:pt x="137" y="133"/>
                      <a:pt x="132" y="138"/>
                      <a:pt x="126" y="138"/>
                    </a:cubicBezTo>
                    <a:cubicBezTo>
                      <a:pt x="92" y="138"/>
                      <a:pt x="92" y="138"/>
                      <a:pt x="92" y="138"/>
                    </a:cubicBezTo>
                    <a:cubicBezTo>
                      <a:pt x="85" y="138"/>
                      <a:pt x="77" y="143"/>
                      <a:pt x="77" y="148"/>
                    </a:cubicBezTo>
                    <a:cubicBezTo>
                      <a:pt x="77" y="152"/>
                      <a:pt x="79" y="159"/>
                      <a:pt x="86" y="159"/>
                    </a:cubicBezTo>
                    <a:cubicBezTo>
                      <a:pt x="126" y="159"/>
                      <a:pt x="126" y="159"/>
                      <a:pt x="126" y="159"/>
                    </a:cubicBezTo>
                    <a:cubicBezTo>
                      <a:pt x="132" y="159"/>
                      <a:pt x="137" y="164"/>
                      <a:pt x="137" y="170"/>
                    </a:cubicBezTo>
                    <a:cubicBezTo>
                      <a:pt x="137" y="176"/>
                      <a:pt x="132" y="181"/>
                      <a:pt x="126" y="181"/>
                    </a:cubicBezTo>
                    <a:cubicBezTo>
                      <a:pt x="113" y="181"/>
                      <a:pt x="113" y="181"/>
                      <a:pt x="113" y="181"/>
                    </a:cubicBezTo>
                    <a:cubicBezTo>
                      <a:pt x="106" y="181"/>
                      <a:pt x="98" y="186"/>
                      <a:pt x="98" y="190"/>
                    </a:cubicBezTo>
                    <a:cubicBezTo>
                      <a:pt x="98" y="195"/>
                      <a:pt x="101" y="202"/>
                      <a:pt x="107" y="202"/>
                    </a:cubicBezTo>
                    <a:cubicBezTo>
                      <a:pt x="126" y="202"/>
                      <a:pt x="126" y="202"/>
                      <a:pt x="126" y="202"/>
                    </a:cubicBezTo>
                    <a:cubicBezTo>
                      <a:pt x="132" y="202"/>
                      <a:pt x="137" y="207"/>
                      <a:pt x="137" y="213"/>
                    </a:cubicBezTo>
                    <a:cubicBezTo>
                      <a:pt x="137" y="219"/>
                      <a:pt x="132" y="223"/>
                      <a:pt x="126" y="223"/>
                    </a:cubicBezTo>
                    <a:cubicBezTo>
                      <a:pt x="121" y="223"/>
                      <a:pt x="121" y="223"/>
                      <a:pt x="121" y="223"/>
                    </a:cubicBezTo>
                    <a:cubicBezTo>
                      <a:pt x="114" y="223"/>
                      <a:pt x="107" y="228"/>
                      <a:pt x="107" y="232"/>
                    </a:cubicBezTo>
                    <a:cubicBezTo>
                      <a:pt x="107" y="238"/>
                      <a:pt x="112" y="245"/>
                      <a:pt x="118" y="245"/>
                    </a:cubicBezTo>
                    <a:cubicBezTo>
                      <a:pt x="160" y="245"/>
                      <a:pt x="160" y="245"/>
                      <a:pt x="160" y="245"/>
                    </a:cubicBezTo>
                    <a:cubicBezTo>
                      <a:pt x="161" y="245"/>
                      <a:pt x="202" y="246"/>
                      <a:pt x="228" y="224"/>
                    </a:cubicBezTo>
                    <a:cubicBezTo>
                      <a:pt x="233" y="220"/>
                      <a:pt x="239" y="221"/>
                      <a:pt x="243" y="225"/>
                    </a:cubicBezTo>
                    <a:cubicBezTo>
                      <a:pt x="247" y="230"/>
                      <a:pt x="246" y="236"/>
                      <a:pt x="242" y="240"/>
                    </a:cubicBezTo>
                    <a:cubicBezTo>
                      <a:pt x="213" y="264"/>
                      <a:pt x="172" y="266"/>
                      <a:pt x="162" y="266"/>
                    </a:cubicBezTo>
                    <a:cubicBezTo>
                      <a:pt x="161" y="266"/>
                      <a:pt x="160" y="266"/>
                      <a:pt x="160" y="266"/>
                    </a:cubicBezTo>
                    <a:cubicBezTo>
                      <a:pt x="118" y="266"/>
                      <a:pt x="118" y="266"/>
                      <a:pt x="118" y="266"/>
                    </a:cubicBezTo>
                    <a:cubicBezTo>
                      <a:pt x="100" y="266"/>
                      <a:pt x="86" y="250"/>
                      <a:pt x="86" y="232"/>
                    </a:cubicBezTo>
                    <a:cubicBezTo>
                      <a:pt x="86" y="227"/>
                      <a:pt x="87" y="222"/>
                      <a:pt x="90" y="218"/>
                    </a:cubicBezTo>
                    <a:cubicBezTo>
                      <a:pt x="82" y="212"/>
                      <a:pt x="77" y="202"/>
                      <a:pt x="77" y="190"/>
                    </a:cubicBezTo>
                    <a:cubicBezTo>
                      <a:pt x="77" y="187"/>
                      <a:pt x="78" y="183"/>
                      <a:pt x="79" y="180"/>
                    </a:cubicBezTo>
                    <a:cubicBezTo>
                      <a:pt x="66" y="177"/>
                      <a:pt x="56" y="164"/>
                      <a:pt x="56" y="148"/>
                    </a:cubicBezTo>
                    <a:cubicBezTo>
                      <a:pt x="56" y="144"/>
                      <a:pt x="57" y="141"/>
                      <a:pt x="58" y="138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15" y="138"/>
                      <a:pt x="0" y="124"/>
                      <a:pt x="0" y="106"/>
                    </a:cubicBezTo>
                    <a:cubicBezTo>
                      <a:pt x="0" y="88"/>
                      <a:pt x="15" y="74"/>
                      <a:pt x="32" y="74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23" y="69"/>
                      <a:pt x="112" y="65"/>
                      <a:pt x="104" y="64"/>
                    </a:cubicBezTo>
                    <a:cubicBezTo>
                      <a:pt x="104" y="63"/>
                      <a:pt x="103" y="63"/>
                      <a:pt x="102" y="63"/>
                    </a:cubicBezTo>
                    <a:cubicBezTo>
                      <a:pt x="86" y="55"/>
                      <a:pt x="80" y="35"/>
                      <a:pt x="88" y="19"/>
                    </a:cubicBezTo>
                    <a:cubicBezTo>
                      <a:pt x="96" y="2"/>
                      <a:pt x="117" y="0"/>
                      <a:pt x="132" y="8"/>
                    </a:cubicBezTo>
                    <a:cubicBezTo>
                      <a:pt x="141" y="10"/>
                      <a:pt x="218" y="40"/>
                      <a:pt x="248" y="88"/>
                    </a:cubicBezTo>
                    <a:cubicBezTo>
                      <a:pt x="251" y="93"/>
                      <a:pt x="250" y="100"/>
                      <a:pt x="245" y="103"/>
                    </a:cubicBezTo>
                    <a:cubicBezTo>
                      <a:pt x="240" y="106"/>
                      <a:pt x="233" y="104"/>
                      <a:pt x="230" y="99"/>
                    </a:cubicBezTo>
                    <a:cubicBezTo>
                      <a:pt x="203" y="56"/>
                      <a:pt x="125" y="28"/>
                      <a:pt x="125" y="27"/>
                    </a:cubicBezTo>
                    <a:cubicBezTo>
                      <a:pt x="124" y="27"/>
                      <a:pt x="124" y="27"/>
                      <a:pt x="123" y="27"/>
                    </a:cubicBezTo>
                    <a:cubicBezTo>
                      <a:pt x="118" y="24"/>
                      <a:pt x="109" y="24"/>
                      <a:pt x="10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2000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912000" y="5130000"/>
              <a:ext cx="1665841" cy="3600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>
              <a:defPPr>
                <a:defRPr lang="uk-UA"/>
              </a:defPPr>
              <a:lvl1pPr>
                <a:defRPr sz="1600"/>
              </a:lvl1pPr>
            </a:lstStyle>
            <a:p>
              <a:r>
                <a:rPr lang="en-US" sz="2000" dirty="0"/>
                <a:t>Political</a:t>
              </a:r>
              <a:r>
                <a:rPr lang="uk-UA" sz="2000" dirty="0"/>
                <a:t> </a:t>
              </a:r>
              <a:r>
                <a:rPr lang="en-US" sz="2000" dirty="0"/>
                <a:t>turbulence</a:t>
              </a:r>
              <a:endParaRPr lang="uk-UA" sz="20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92162" y="3429000"/>
            <a:ext cx="7919837" cy="270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Political uncertainty has already resulted in postponement of the next IMF tranche until parliamentary elections and formation of a new government.</a:t>
            </a:r>
          </a:p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Cooperation with the IMF is crucial for successful repayment of external public debt – the recent postponement increases the risk of potential fiscal dominance.</a:t>
            </a:r>
          </a:p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Some recent decisions of Ukrainian courts bear risks to NBU independence and Ukraine’s macroeconomic stability.</a:t>
            </a:r>
          </a:p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Ukraine’s key partners, including G-7 and leading IFIs have already confirmed they support the NBU’s actions and see the NBU’s independence as a key factor for financial and macroeconomic stability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.</a:t>
            </a:r>
          </a:p>
          <a:p>
            <a:pPr marL="163378" indent="-163378" algn="just" eaLnBrk="0" hangingPunct="0">
              <a:spcBef>
                <a:spcPts val="572"/>
              </a:spcBef>
              <a:buClr>
                <a:srgbClr val="007236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The turbulence rises. Safeguarding Ukrainian financial reforms is a duty of all stakeholders. We have to stand together to assure continuation of this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  <a:cs typeface="Calibri" panose="020F0502020204030204" pitchFamily="34" charset="0"/>
              </a:rPr>
              <a:t>path.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  <a:ea typeface="Arial Unicode MS" pitchFamily="34" charset="-128"/>
              <a:cs typeface="Calibri" panose="020F0502020204030204" pitchFamily="34" charset="0"/>
            </a:endParaRP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2625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uk-UA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064500" y="6450013"/>
            <a:ext cx="1079500" cy="287337"/>
          </a:xfrm>
        </p:spPr>
        <p:txBody>
          <a:bodyPr/>
          <a:lstStyle/>
          <a:p>
            <a:pPr marL="0" marR="0" lvl="0" indent="0" algn="r" defTabSz="1231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B3B38-107A-41A8-AB75-3D42100AC2B6}" type="slidenum">
              <a:rPr kumimoji="0" lang="uk-UA" sz="107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315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10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Місце для тексту 4"/>
          <p:cNvSpPr>
            <a:spLocks noGrp="1"/>
          </p:cNvSpPr>
          <p:nvPr>
            <p:ph type="body" sz="quarter" idx="4294967295"/>
          </p:nvPr>
        </p:nvSpPr>
        <p:spPr>
          <a:xfrm>
            <a:off x="791800" y="1269000"/>
            <a:ext cx="7920200" cy="4860005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n-US" sz="1600" dirty="0"/>
              <a:t>The next IMF tranche has been postponed until the parliamentary elections and formation of a new government.</a:t>
            </a:r>
            <a:endParaRPr lang="uk-UA" sz="1600" dirty="0"/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bg2"/>
              </a:buClr>
            </a:pP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Macroeconomic policy remains sound.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Clr>
                <a:schemeClr val="bg2"/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 marL="171450" indent="-171450">
              <a:buClr>
                <a:schemeClr val="bg2"/>
              </a:buClr>
            </a:pPr>
            <a:r>
              <a:rPr lang="en-US" sz="1600" dirty="0">
                <a:solidFill>
                  <a:srgbClr val="000000"/>
                </a:solidFill>
              </a:rPr>
              <a:t>No disruptive issues with banking system.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chemeClr val="bg2"/>
              </a:buClr>
            </a:pPr>
            <a:endParaRPr lang="en-US" sz="1600" dirty="0">
              <a:solidFill>
                <a:srgbClr val="FF0000"/>
              </a:solidFill>
            </a:endParaRPr>
          </a:p>
          <a:p>
            <a:pPr marL="171450" indent="-171450">
              <a:buClr>
                <a:schemeClr val="bg2"/>
              </a:buClr>
            </a:pPr>
            <a:r>
              <a:rPr lang="en-US" sz="1600" dirty="0">
                <a:solidFill>
                  <a:srgbClr val="000000"/>
                </a:solidFill>
              </a:rPr>
              <a:t>Mild deterioration of FX and business expectations.</a:t>
            </a:r>
          </a:p>
          <a:p>
            <a:pPr marL="171450" indent="-171450">
              <a:buClr>
                <a:schemeClr val="bg2"/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 marL="171450" indent="-171450">
              <a:buClr>
                <a:schemeClr val="bg2"/>
              </a:buClr>
            </a:pPr>
            <a:r>
              <a:rPr lang="en-US" sz="1600" b="1" dirty="0">
                <a:solidFill>
                  <a:srgbClr val="000000"/>
                </a:solidFill>
              </a:rPr>
              <a:t>A key assumption of the macroeconomic and financial sector forecast is that Ukraine will continue to cooperate with the IMF, </a:t>
            </a:r>
            <a:r>
              <a:rPr lang="en-US" sz="1600" dirty="0">
                <a:solidFill>
                  <a:srgbClr val="000000"/>
                </a:solidFill>
              </a:rPr>
              <a:t>which will allow to attract other official financing, improve access to the international capital markets and support interest of nonresidents in UAH-denominated bonds. </a:t>
            </a:r>
          </a:p>
          <a:p>
            <a:pPr marL="171450" indent="-171450">
              <a:buClr>
                <a:schemeClr val="bg2"/>
              </a:buClr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171450" indent="-171450">
              <a:buClr>
                <a:schemeClr val="bg2"/>
              </a:buClr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55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>
          <a:xfrm>
            <a:off x="792163" y="1449395"/>
            <a:ext cx="7924800" cy="3599605"/>
          </a:xfrm>
        </p:spPr>
        <p:txBody>
          <a:bodyPr>
            <a:normAutofit/>
          </a:bodyPr>
          <a:lstStyle/>
          <a:p>
            <a:r>
              <a:rPr lang="en-US" sz="1600" dirty="0"/>
              <a:t>More uncertainty due to early parliament election</a:t>
            </a:r>
          </a:p>
          <a:p>
            <a:endParaRPr lang="en-US" sz="1600" dirty="0"/>
          </a:p>
          <a:p>
            <a:r>
              <a:rPr lang="en-US" sz="1600" dirty="0"/>
              <a:t>External risks ( global recession, decline in commodity prices)</a:t>
            </a:r>
          </a:p>
          <a:p>
            <a:endParaRPr lang="en-US" sz="1600" dirty="0"/>
          </a:p>
          <a:p>
            <a:r>
              <a:rPr lang="en-US" sz="1600" dirty="0"/>
              <a:t>Uncertainty over the volume of gas transit through Ukraine in 2020</a:t>
            </a:r>
          </a:p>
          <a:p>
            <a:endParaRPr lang="en-US" sz="1600" dirty="0"/>
          </a:p>
          <a:p>
            <a:r>
              <a:rPr lang="en-US" sz="1600" dirty="0"/>
              <a:t>Escalation of the military conflict and new trade restrictions by RF</a:t>
            </a:r>
          </a:p>
          <a:p>
            <a:endParaRPr lang="en-US" sz="1600" dirty="0"/>
          </a:p>
          <a:p>
            <a:r>
              <a:rPr lang="en-US" sz="1600" dirty="0"/>
              <a:t>Risks to Ukraine's financial stability and the NBU’s independence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uk-UA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risks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1231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B3B38-107A-41A8-AB75-3D42100AC2B6}" type="slidenum">
              <a:rPr kumimoji="0" lang="uk-UA" sz="107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315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0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Macroeconomic </a:t>
            </a:r>
            <a:r>
              <a:rPr lang="en-US" dirty="0" smtClean="0">
                <a:solidFill>
                  <a:srgbClr val="000000"/>
                </a:solidFill>
              </a:rPr>
              <a:t>recovery is underway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3"/>
          </p:nvPr>
        </p:nvSpPr>
        <p:spPr>
          <a:xfrm>
            <a:off x="792000" y="4766519"/>
            <a:ext cx="7920000" cy="1542481"/>
          </a:xfrm>
        </p:spPr>
        <p:txBody>
          <a:bodyPr anchor="ctr">
            <a:normAutofit/>
          </a:bodyPr>
          <a:lstStyle/>
          <a:p>
            <a:pPr marL="279143" indent="-279143">
              <a:buClr>
                <a:srgbClr val="057C48"/>
              </a:buClr>
            </a:pPr>
            <a:r>
              <a:rPr lang="en-US" sz="1600" dirty="0"/>
              <a:t>Macroeconomic </a:t>
            </a:r>
            <a:r>
              <a:rPr lang="en-US" sz="1600" dirty="0" smtClean="0"/>
              <a:t>stability has been entrenched amid steady growth recovery and decelerating inflation</a:t>
            </a:r>
            <a:endParaRPr lang="en-US" sz="1600" dirty="0"/>
          </a:p>
          <a:p>
            <a:pPr marL="279143" indent="-279143">
              <a:buClr>
                <a:srgbClr val="057C48"/>
              </a:buClr>
            </a:pPr>
            <a:r>
              <a:rPr lang="uk-UA" sz="1600" dirty="0"/>
              <a:t>GDP </a:t>
            </a:r>
            <a:r>
              <a:rPr lang="en-US" sz="1600" dirty="0"/>
              <a:t>growth slows down to </a:t>
            </a:r>
            <a:r>
              <a:rPr lang="uk-UA" sz="1600" dirty="0"/>
              <a:t>2.5% </a:t>
            </a:r>
            <a:r>
              <a:rPr lang="uk-UA" sz="1600" dirty="0" err="1"/>
              <a:t>in</a:t>
            </a:r>
            <a:r>
              <a:rPr lang="uk-UA" sz="1600" dirty="0"/>
              <a:t> 2019</a:t>
            </a:r>
            <a:r>
              <a:rPr lang="en-US" sz="1600" dirty="0"/>
              <a:t> but will accelerate in the coming years</a:t>
            </a:r>
            <a:r>
              <a:rPr lang="uk-UA" sz="1600" dirty="0"/>
              <a:t>.</a:t>
            </a:r>
            <a:endParaRPr lang="en-US" sz="1600" dirty="0"/>
          </a:p>
          <a:p>
            <a:pPr marL="279143" indent="-279143">
              <a:buClr>
                <a:srgbClr val="057C48"/>
              </a:buClr>
            </a:pPr>
            <a:r>
              <a:rPr lang="en-US" sz="1600" dirty="0"/>
              <a:t>Inflation will go down to 6.3% this year and will hit the target in 2020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CPI, </a:t>
            </a:r>
            <a:r>
              <a:rPr lang="ru-RU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uk-UA" sz="1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5">
            <a:extLst>
              <a:ext uri="{FF2B5EF4-FFF2-40B4-BE49-F238E27FC236}">
                <a16:creationId xmlns:a16="http://schemas.microsoft.com/office/drawing/2014/main" id="{00000000-0008-0000-0200-00004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797706"/>
              </p:ext>
            </p:extLst>
          </p:nvPr>
        </p:nvGraphicFramePr>
        <p:xfrm>
          <a:off x="4932000" y="1522800"/>
          <a:ext cx="37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Місце для тексту 8"/>
          <p:cNvSpPr>
            <a:spLocks noGrp="1"/>
          </p:cNvSpPr>
          <p:nvPr>
            <p:ph type="body" sz="quarter" idx="17"/>
          </p:nvPr>
        </p:nvSpPr>
        <p:spPr>
          <a:xfrm>
            <a:off x="4932000" y="4478520"/>
            <a:ext cx="3780000" cy="28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SSSU, NBU staff estimates.</a:t>
            </a:r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to Real GDP Growth,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endParaRPr lang="uk-UA" sz="1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0" y="1522800"/>
            <a:ext cx="3780000" cy="2880000"/>
          </a:xfrm>
          <a:prstGeom prst="rect">
            <a:avLst/>
          </a:prstGeom>
        </p:spPr>
      </p:pic>
      <p:sp>
        <p:nvSpPr>
          <p:cNvPr id="22" name="Місце для тексту 5"/>
          <p:cNvSpPr>
            <a:spLocks noGrp="1"/>
          </p:cNvSpPr>
          <p:nvPr>
            <p:ph type="body" sz="quarter" idx="14"/>
          </p:nvPr>
        </p:nvSpPr>
        <p:spPr>
          <a:xfrm>
            <a:off x="792000" y="4478520"/>
            <a:ext cx="3780000" cy="288000"/>
          </a:xfrm>
        </p:spPr>
        <p:txBody>
          <a:bodyPr/>
          <a:lstStyle/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Source: SSSU, NBU staff estimates.</a:t>
            </a:r>
            <a:endParaRPr lang="uk-UA" sz="1050" dirty="0">
              <a:solidFill>
                <a:srgbClr val="00000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85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номера слайда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BFB3B38-107A-41A8-AB75-3D42100AC2B6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797365" y="239120"/>
            <a:ext cx="7920000" cy="720000"/>
          </a:xfrm>
        </p:spPr>
        <p:txBody>
          <a:bodyPr>
            <a:normAutofit/>
          </a:bodyPr>
          <a:lstStyle/>
          <a:p>
            <a:r>
              <a:rPr lang="en-US" dirty="0" smtClean="0"/>
              <a:t>We don’t expect capital outflows, though planned public external debt repayments are challenging</a:t>
            </a:r>
            <a:endParaRPr lang="uk-UA" dirty="0"/>
          </a:p>
        </p:txBody>
      </p:sp>
      <p:sp>
        <p:nvSpPr>
          <p:cNvPr id="22" name="Місце для тексту 2"/>
          <p:cNvSpPr>
            <a:spLocks noGrp="1"/>
          </p:cNvSpPr>
          <p:nvPr>
            <p:ph type="body" sz="quarter" idx="11"/>
          </p:nvPr>
        </p:nvSpPr>
        <p:spPr>
          <a:xfrm>
            <a:off x="792000" y="1089000"/>
            <a:ext cx="3780000" cy="360000"/>
          </a:xfrm>
        </p:spPr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Public External Debt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epayments*</a:t>
            </a:r>
            <a:r>
              <a:rPr lang="uk-UA" sz="1100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USD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bn</a:t>
            </a:r>
            <a:endParaRPr lang="uk-UA" sz="1100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23" name="Місце для тексту 4"/>
          <p:cNvSpPr>
            <a:spLocks noGrp="1"/>
          </p:cNvSpPr>
          <p:nvPr>
            <p:ph type="body" sz="quarter" idx="13"/>
          </p:nvPr>
        </p:nvSpPr>
        <p:spPr>
          <a:xfrm>
            <a:off x="791800" y="4869004"/>
            <a:ext cx="7920200" cy="1440001"/>
          </a:xfrm>
        </p:spPr>
        <p:txBody>
          <a:bodyPr anchor="b">
            <a:normAutofit/>
          </a:bodyPr>
          <a:lstStyle/>
          <a:p>
            <a:r>
              <a:rPr lang="en-US" sz="1600" dirty="0"/>
              <a:t>Stable macroeconomic situation allows NBU to ease FX regulations without </a:t>
            </a:r>
            <a:r>
              <a:rPr lang="en-US" sz="1600" dirty="0" smtClean="0"/>
              <a:t>negative </a:t>
            </a:r>
            <a:r>
              <a:rPr lang="en-US" sz="1600" dirty="0"/>
              <a:t>consequences for capital </a:t>
            </a:r>
            <a:r>
              <a:rPr lang="en-US" sz="1600" dirty="0" smtClean="0"/>
              <a:t>flows. Connection </a:t>
            </a:r>
            <a:r>
              <a:rPr lang="en-US" sz="1600" dirty="0"/>
              <a:t>to </a:t>
            </a:r>
            <a:r>
              <a:rPr lang="en-US" sz="1600" dirty="0" err="1"/>
              <a:t>ClearStream</a:t>
            </a:r>
            <a:r>
              <a:rPr lang="en-US" sz="1600" dirty="0"/>
              <a:t> system launched in </a:t>
            </a:r>
            <a:r>
              <a:rPr lang="en-US" sz="1600" dirty="0" smtClean="0"/>
              <a:t>2019.</a:t>
            </a:r>
            <a:endParaRPr lang="en-US" sz="1600" dirty="0"/>
          </a:p>
          <a:p>
            <a:r>
              <a:rPr lang="en-US" sz="1600" dirty="0" smtClean="0"/>
              <a:t>In 2019-2021 due repayments on sovereign debt should exceed to USD 20 </a:t>
            </a:r>
            <a:r>
              <a:rPr lang="en-US" sz="1600" dirty="0" err="1" smtClean="0"/>
              <a:t>bn</a:t>
            </a:r>
            <a:r>
              <a:rPr lang="en-US" sz="1600" dirty="0" smtClean="0"/>
              <a:t> USD.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ooperation with IMF and other IFI’s is vital to assure smooth fulfillment of government </a:t>
            </a:r>
            <a:r>
              <a:rPr lang="en-US" sz="1600" dirty="0"/>
              <a:t>obligations. Our baseline scenario implies that cooperation </a:t>
            </a:r>
            <a:r>
              <a:rPr lang="en-US" sz="1600" dirty="0" smtClean="0"/>
              <a:t>continues.</a:t>
            </a:r>
          </a:p>
        </p:txBody>
      </p:sp>
      <p:sp>
        <p:nvSpPr>
          <p:cNvPr id="24" name="Місце для тексту 5"/>
          <p:cNvSpPr>
            <a:spLocks noGrp="1"/>
          </p:cNvSpPr>
          <p:nvPr>
            <p:ph type="body" sz="quarter" idx="14"/>
          </p:nvPr>
        </p:nvSpPr>
        <p:spPr>
          <a:xfrm>
            <a:off x="792000" y="4478520"/>
            <a:ext cx="3780000" cy="288000"/>
          </a:xfrm>
        </p:spPr>
        <p:txBody>
          <a:bodyPr/>
          <a:lstStyle/>
          <a:p>
            <a:r>
              <a:rPr lang="en-US" sz="1050" dirty="0">
                <a:solidFill>
                  <a:srgbClr val="000000"/>
                </a:solidFill>
                <a:latin typeface="Arial" charset="0"/>
                <a:ea typeface="MS PGothic"/>
              </a:rPr>
              <a:t>* As of </a:t>
            </a:r>
            <a:r>
              <a:rPr lang="en-US" sz="1050" dirty="0">
                <a:solidFill>
                  <a:srgbClr val="000000"/>
                </a:solidFill>
              </a:rPr>
              <a:t>April 16</a:t>
            </a:r>
            <a:r>
              <a:rPr lang="en-US" sz="1050" dirty="0">
                <a:solidFill>
                  <a:srgbClr val="000000"/>
                </a:solidFill>
                <a:latin typeface="Arial" charset="0"/>
                <a:ea typeface="MS PGothic"/>
              </a:rPr>
              <a:t>, 2019</a:t>
            </a:r>
            <a:endParaRPr lang="uk-UA" sz="1050" dirty="0">
              <a:solidFill>
                <a:srgbClr val="000000"/>
              </a:solidFill>
              <a:latin typeface="Arial" charset="0"/>
              <a:ea typeface="MS PGothic"/>
            </a:endParaRPr>
          </a:p>
          <a:p>
            <a:r>
              <a:rPr lang="en-US" sz="1050" dirty="0" smtClean="0">
                <a:solidFill>
                  <a:prstClr val="black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Source</a:t>
            </a:r>
            <a:r>
              <a:rPr lang="uk-UA" sz="1050" dirty="0">
                <a:solidFill>
                  <a:prstClr val="black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: 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IMF</a:t>
            </a:r>
            <a:r>
              <a:rPr lang="uk-UA" sz="1050" dirty="0">
                <a:solidFill>
                  <a:prstClr val="black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 С-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bonds,</a:t>
            </a:r>
            <a:r>
              <a:rPr lang="uk-UA" sz="1050" dirty="0">
                <a:solidFill>
                  <a:prstClr val="black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NBU, Inflation Report 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2019</a:t>
            </a:r>
            <a:endParaRPr lang="uk-UA" dirty="0"/>
          </a:p>
        </p:txBody>
      </p:sp>
      <p:sp>
        <p:nvSpPr>
          <p:cNvPr id="25" name="Місце для тексту 6"/>
          <p:cNvSpPr>
            <a:spLocks noGrp="1"/>
          </p:cNvSpPr>
          <p:nvPr>
            <p:ph type="body" sz="quarter" idx="15"/>
          </p:nvPr>
        </p:nvSpPr>
        <p:spPr>
          <a:xfrm>
            <a:off x="4932000" y="1089000"/>
            <a:ext cx="3780000" cy="360000"/>
          </a:xfrm>
        </p:spPr>
        <p:txBody>
          <a:bodyPr/>
          <a:lstStyle/>
          <a:p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Account</a:t>
            </a:r>
            <a:r>
              <a:rPr lang="uk-UA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</a:t>
            </a:r>
            <a:r>
              <a:rPr lang="uk-UA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Net Inflows, USD </a:t>
            </a:r>
            <a:r>
              <a:rPr lang="en-US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endParaRPr lang="uk-UA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Місце для тексту 8"/>
          <p:cNvSpPr>
            <a:spLocks noGrp="1"/>
          </p:cNvSpPr>
          <p:nvPr>
            <p:ph type="body" sz="quarter" idx="17"/>
          </p:nvPr>
        </p:nvSpPr>
        <p:spPr>
          <a:xfrm>
            <a:off x="4932000" y="4478520"/>
            <a:ext cx="3780000" cy="288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NBU, Inflation Report April 2019.</a:t>
            </a:r>
            <a:endParaRPr lang="uk-U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graphicFrame>
        <p:nvGraphicFramePr>
          <p:cNvPr id="27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771063"/>
              </p:ext>
            </p:extLst>
          </p:nvPr>
        </p:nvGraphicFramePr>
        <p:xfrm>
          <a:off x="792000" y="1522800"/>
          <a:ext cx="37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590198"/>
              </p:ext>
            </p:extLst>
          </p:nvPr>
        </p:nvGraphicFramePr>
        <p:xfrm>
          <a:off x="4932000" y="1522800"/>
          <a:ext cx="37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89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номера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7632000" y="6450013"/>
            <a:ext cx="1079500" cy="287337"/>
          </a:xfrm>
        </p:spPr>
        <p:txBody>
          <a:bodyPr/>
          <a:lstStyle/>
          <a:p>
            <a:fld id="{2BFB3B38-107A-41A8-AB75-3D42100AC2B6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11" name="Заголовок 10"/>
          <p:cNvSpPr txBox="1">
            <a:spLocks/>
          </p:cNvSpPr>
          <p:nvPr/>
        </p:nvSpPr>
        <p:spPr>
          <a:xfrm>
            <a:off x="797365" y="239120"/>
            <a:ext cx="7920000" cy="720000"/>
          </a:xfrm>
          <a:prstGeom prst="rect">
            <a:avLst/>
          </a:prstGeom>
        </p:spPr>
        <p:txBody>
          <a:bodyPr/>
          <a:lstStyle>
            <a:lvl1pPr algn="l" defTabSz="893255" rtl="0" eaLnBrk="1" latinLnBrk="0" hangingPunct="1">
              <a:spcBef>
                <a:spcPct val="0"/>
              </a:spcBef>
              <a:buNone/>
              <a:defRPr sz="1954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Key macroeconomic </a:t>
            </a:r>
            <a:r>
              <a:rPr lang="en-US" dirty="0" smtClean="0"/>
              <a:t>indicators</a:t>
            </a:r>
            <a:endParaRPr lang="uk-UA" dirty="0"/>
          </a:p>
        </p:txBody>
      </p:sp>
      <p:sp>
        <p:nvSpPr>
          <p:cNvPr id="12" name="Прямоугольник 4"/>
          <p:cNvSpPr/>
          <p:nvPr/>
        </p:nvSpPr>
        <p:spPr>
          <a:xfrm>
            <a:off x="792000" y="4176000"/>
            <a:ext cx="79200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100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Source: Inflation Report</a:t>
            </a:r>
            <a:r>
              <a:rPr lang="uk-UA" sz="1100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en-US" sz="1100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April </a:t>
            </a:r>
            <a:r>
              <a:rPr lang="uk-UA" sz="1100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201</a:t>
            </a:r>
            <a:r>
              <a:rPr lang="en-US" sz="1100" u="none" dirty="0" smtClean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9</a:t>
            </a:r>
            <a:endParaRPr lang="en-US" sz="1100" u="none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endParaRPr lang="en-US" sz="1100" u="none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13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76312"/>
              </p:ext>
            </p:extLst>
          </p:nvPr>
        </p:nvGraphicFramePr>
        <p:xfrm>
          <a:off x="797657" y="1148877"/>
          <a:ext cx="7891812" cy="29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uk-UA" sz="1400" kern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uk-UA" sz="1400" kern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uk-UA" sz="1400" kern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uk-UA" sz="1400" kern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uk-UA" sz="1400" kern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GDP</a:t>
                      </a:r>
                      <a:r>
                        <a:rPr lang="uk-UA" sz="1400" kern="9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400" kern="9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</a:t>
                      </a:r>
                      <a:r>
                        <a:rPr lang="uk-UA" sz="1400" kern="9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uk-UA" sz="1400" kern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marL="0" marR="0" lvl="0" indent="0" algn="ctr" defTabSz="959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1400" kern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400" kern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400" kern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US" sz="1400" kern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GDP</a:t>
                      </a:r>
                      <a:r>
                        <a:rPr lang="uk-UA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UAH </a:t>
                      </a:r>
                      <a:r>
                        <a:rPr lang="en-US" sz="1400" kern="9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</a:t>
                      </a:r>
                      <a:endParaRPr lang="uk-UA" sz="1400" kern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3 559</a:t>
                      </a: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3 970 </a:t>
                      </a: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4 342 </a:t>
                      </a: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4 750 </a:t>
                      </a:r>
                      <a:endParaRPr lang="en-US" sz="1400" kern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CPI</a:t>
                      </a:r>
                      <a:r>
                        <a:rPr lang="uk-UA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y-o-y</a:t>
                      </a:r>
                      <a:r>
                        <a:rPr lang="uk-UA" sz="1400" kern="9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uk-UA" sz="1400" kern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uk-UA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  <a:endParaRPr lang="uk-UA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uk-UA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uk-UA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CPI</a:t>
                      </a:r>
                      <a:r>
                        <a:rPr lang="uk-UA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y-o-y</a:t>
                      </a:r>
                      <a:r>
                        <a:rPr lang="uk-UA" sz="1400" kern="9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endParaRPr lang="uk-UA" sz="1400" kern="9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ru-RU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 </a:t>
                      </a:r>
                      <a:endParaRPr lang="ru-RU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ru-RU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ru-RU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account balance, USD </a:t>
                      </a:r>
                      <a:r>
                        <a:rPr lang="en-US" sz="1400" kern="9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</a:t>
                      </a:r>
                      <a:endParaRPr lang="en-US" sz="1400" kern="9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-4.5</a:t>
                      </a:r>
                      <a:endParaRPr lang="ru-RU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-4.9</a:t>
                      </a:r>
                      <a:endParaRPr lang="ru-RU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-5.8</a:t>
                      </a:r>
                      <a:endParaRPr lang="ru-RU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-6.7</a:t>
                      </a:r>
                      <a:endParaRPr lang="ru-RU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959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400" i="1" kern="9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GDP</a:t>
                      </a:r>
                      <a:endParaRPr lang="uk-UA" sz="1400" i="1" kern="9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</a:t>
                      </a:r>
                      <a:r>
                        <a:rPr lang="uk-UA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i="1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-3.3</a:t>
                      </a:r>
                      <a:endParaRPr lang="ru-RU" sz="1400" i="1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</a:t>
                      </a:r>
                      <a:r>
                        <a:rPr lang="uk-UA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i="1" kern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uk-UA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uk-UA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i="0" kern="9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BOP (overall), USD </a:t>
                      </a:r>
                      <a:r>
                        <a:rPr lang="en-US" sz="1400" kern="9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</a:t>
                      </a:r>
                      <a:endParaRPr lang="uk-UA" sz="1400" kern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uk-UA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</a:t>
                      </a:r>
                      <a:endParaRPr lang="uk-UA" sz="1400" kern="9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</a:t>
                      </a:r>
                      <a:r>
                        <a:rPr lang="ru-RU" sz="1400" kern="9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</a:t>
                      </a:r>
                      <a:endParaRPr lang="uk-UA" sz="1400" kern="9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reserves, USD </a:t>
                      </a:r>
                      <a:r>
                        <a:rPr lang="en-US" sz="1400" kern="90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</a:t>
                      </a:r>
                      <a:endParaRPr lang="uk-UA" sz="1400" kern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</a:t>
                      </a:r>
                      <a:endParaRPr lang="uk-UA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</a:t>
                      </a:r>
                      <a:endParaRPr lang="uk-UA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</a:t>
                      </a:r>
                      <a:r>
                        <a:rPr lang="uk-UA" sz="1400" kern="9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uk-UA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</a:t>
                      </a:r>
                      <a:r>
                        <a:rPr lang="uk-UA" sz="1400" kern="9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uk-UA" sz="1400" kern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131" marB="4513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4" name="Пряма сполучна лінія 13"/>
          <p:cNvCxnSpPr/>
          <p:nvPr/>
        </p:nvCxnSpPr>
        <p:spPr>
          <a:xfrm>
            <a:off x="792000" y="4104000"/>
            <a:ext cx="7920000" cy="0"/>
          </a:xfrm>
          <a:prstGeom prst="line">
            <a:avLst/>
          </a:prstGeom>
          <a:ln w="19050">
            <a:solidFill>
              <a:srgbClr val="91CA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4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792001" y="279023"/>
            <a:ext cx="7874279" cy="8053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Calibri" panose="020F0502020204030204" pitchFamily="34" charset="0"/>
              </a:rPr>
              <a:t>The NBU is moving towards a currency liberalization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B3B38-107A-41A8-AB75-3D42100AC2B6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/>
            </a:endParaRPr>
          </a:p>
        </p:txBody>
      </p:sp>
      <p:grpSp>
        <p:nvGrpSpPr>
          <p:cNvPr id="121" name="Группа 87"/>
          <p:cNvGrpSpPr/>
          <p:nvPr/>
        </p:nvGrpSpPr>
        <p:grpSpPr>
          <a:xfrm>
            <a:off x="560289" y="1264652"/>
            <a:ext cx="8327922" cy="4234581"/>
            <a:chOff x="575998" y="913867"/>
            <a:chExt cx="8893440" cy="4522135"/>
          </a:xfrm>
        </p:grpSpPr>
        <p:grpSp>
          <p:nvGrpSpPr>
            <p:cNvPr id="122" name="Группа 82"/>
            <p:cNvGrpSpPr/>
            <p:nvPr/>
          </p:nvGrpSpPr>
          <p:grpSpPr>
            <a:xfrm>
              <a:off x="575999" y="1440000"/>
              <a:ext cx="8893439" cy="2736002"/>
              <a:chOff x="575999" y="1440000"/>
              <a:chExt cx="8893439" cy="2736002"/>
            </a:xfrm>
          </p:grpSpPr>
          <p:sp>
            <p:nvSpPr>
              <p:cNvPr id="149" name="Прямоугольник 69"/>
              <p:cNvSpPr/>
              <p:nvPr/>
            </p:nvSpPr>
            <p:spPr bwMode="auto">
              <a:xfrm>
                <a:off x="575999" y="1440000"/>
                <a:ext cx="8893439" cy="2736000"/>
              </a:xfrm>
              <a:prstGeom prst="rect">
                <a:avLst/>
              </a:prstGeom>
              <a:solidFill>
                <a:srgbClr val="5074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85626" tIns="42813" rIns="85626" bIns="42813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22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937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50" name="Прямая соединительная линия 61"/>
              <p:cNvCxnSpPr/>
              <p:nvPr/>
            </p:nvCxnSpPr>
            <p:spPr bwMode="auto">
              <a:xfrm>
                <a:off x="576000" y="4176002"/>
                <a:ext cx="8892000" cy="0"/>
              </a:xfrm>
              <a:prstGeom prst="line">
                <a:avLst/>
              </a:prstGeom>
              <a:solidFill>
                <a:srgbClr val="057C48"/>
              </a:solidFill>
              <a:ln w="31750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Прямая соединительная линия 7"/>
              <p:cNvCxnSpPr/>
              <p:nvPr/>
            </p:nvCxnSpPr>
            <p:spPr bwMode="auto">
              <a:xfrm>
                <a:off x="972000" y="2124002"/>
                <a:ext cx="8496000" cy="0"/>
              </a:xfrm>
              <a:prstGeom prst="line">
                <a:avLst/>
              </a:prstGeom>
              <a:solidFill>
                <a:srgbClr val="057C48"/>
              </a:solidFill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Прямая соединительная линия 34"/>
              <p:cNvCxnSpPr/>
              <p:nvPr/>
            </p:nvCxnSpPr>
            <p:spPr bwMode="auto">
              <a:xfrm>
                <a:off x="972000" y="2808002"/>
                <a:ext cx="8496000" cy="0"/>
              </a:xfrm>
              <a:prstGeom prst="line">
                <a:avLst/>
              </a:prstGeom>
              <a:solidFill>
                <a:srgbClr val="057C48"/>
              </a:solidFill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Прямая соединительная линия 35"/>
              <p:cNvCxnSpPr/>
              <p:nvPr/>
            </p:nvCxnSpPr>
            <p:spPr bwMode="auto">
              <a:xfrm>
                <a:off x="972000" y="3492002"/>
                <a:ext cx="8496000" cy="0"/>
              </a:xfrm>
              <a:prstGeom prst="line">
                <a:avLst/>
              </a:prstGeom>
              <a:solidFill>
                <a:srgbClr val="057C48"/>
              </a:solidFill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3" name="Группа 81"/>
            <p:cNvGrpSpPr/>
            <p:nvPr/>
          </p:nvGrpSpPr>
          <p:grpSpPr>
            <a:xfrm>
              <a:off x="5272223" y="1475999"/>
              <a:ext cx="645712" cy="3045960"/>
              <a:chOff x="5200223" y="1475999"/>
              <a:chExt cx="645712" cy="3045960"/>
            </a:xfrm>
          </p:grpSpPr>
          <p:sp>
            <p:nvSpPr>
              <p:cNvPr id="146" name="Равнобедренный треугольник 79"/>
              <p:cNvSpPr/>
              <p:nvPr/>
            </p:nvSpPr>
            <p:spPr bwMode="auto">
              <a:xfrm>
                <a:off x="5418006" y="4161901"/>
                <a:ext cx="216000" cy="144000"/>
              </a:xfrm>
              <a:prstGeom prst="triangl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A6A6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85626" tIns="42813" rIns="85626" bIns="42813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5622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937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5200223" y="4269357"/>
                <a:ext cx="645712" cy="252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85622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37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rPr>
                  <a:t>TODAY</a:t>
                </a:r>
                <a:endParaRPr kumimoji="0" lang="uk-UA" sz="937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48" name="Прямая соединительная линия 78"/>
              <p:cNvCxnSpPr/>
              <p:nvPr/>
            </p:nvCxnSpPr>
            <p:spPr bwMode="auto">
              <a:xfrm flipH="1">
                <a:off x="5531294" y="1475999"/>
                <a:ext cx="797" cy="2712407"/>
              </a:xfrm>
              <a:prstGeom prst="line">
                <a:avLst/>
              </a:prstGeom>
              <a:solidFill>
                <a:srgbClr val="057C48"/>
              </a:solidFill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4" name="Группа 86"/>
            <p:cNvGrpSpPr/>
            <p:nvPr/>
          </p:nvGrpSpPr>
          <p:grpSpPr>
            <a:xfrm>
              <a:off x="1080000" y="1539002"/>
              <a:ext cx="7413889" cy="3698998"/>
              <a:chOff x="1080000" y="1539002"/>
              <a:chExt cx="7413889" cy="3698998"/>
            </a:xfrm>
          </p:grpSpPr>
          <p:sp>
            <p:nvSpPr>
              <p:cNvPr id="131" name="Пятиугольник 43"/>
              <p:cNvSpPr/>
              <p:nvPr/>
            </p:nvSpPr>
            <p:spPr bwMode="auto">
              <a:xfrm>
                <a:off x="1192274" y="1539002"/>
                <a:ext cx="6448406" cy="2240998"/>
              </a:xfrm>
              <a:prstGeom prst="homePlate">
                <a:avLst/>
              </a:prstGeom>
              <a:solidFill>
                <a:srgbClr val="4D4D4F">
                  <a:lumMod val="50000"/>
                  <a:alpha val="37000"/>
                </a:srgbClr>
              </a:solidFill>
              <a:ln w="9525" cap="flat" cmpd="sng" algn="ctr">
                <a:solidFill>
                  <a:srgbClr val="4D4D4F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85612" tIns="42806" rIns="85612" bIns="42806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35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MS PGothic"/>
                    <a:cs typeface="Arial" panose="020B0604020202020204" pitchFamily="34" charset="0"/>
                  </a:rPr>
                  <a:t>LIFTING TEMPORARY 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35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MS PGothic"/>
                    <a:cs typeface="Arial" panose="020B0604020202020204" pitchFamily="34" charset="0"/>
                  </a:rPr>
                  <a:t>ADMINISTRATIVE 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35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MS PGothic"/>
                    <a:cs typeface="Arial" panose="020B0604020202020204" pitchFamily="34" charset="0"/>
                  </a:rPr>
                  <a:t>RESTRICTIONS</a:t>
                </a:r>
                <a:endParaRPr kumimoji="0" lang="uk-UA" sz="1035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MS PGothic"/>
                  <a:cs typeface="Arial" panose="020B0604020202020204" pitchFamily="34" charset="0"/>
                </a:endParaRPr>
              </a:p>
            </p:txBody>
          </p:sp>
          <p:grpSp>
            <p:nvGrpSpPr>
              <p:cNvPr id="132" name="Группа 83"/>
              <p:cNvGrpSpPr/>
              <p:nvPr/>
            </p:nvGrpSpPr>
            <p:grpSpPr>
              <a:xfrm>
                <a:off x="1080000" y="2160002"/>
                <a:ext cx="4583468" cy="3024000"/>
                <a:chOff x="1080000" y="2160002"/>
                <a:chExt cx="4583468" cy="3024000"/>
              </a:xfrm>
            </p:grpSpPr>
            <p:sp>
              <p:nvSpPr>
                <p:cNvPr id="143" name="Пятиугольник 10"/>
                <p:cNvSpPr/>
                <p:nvPr/>
              </p:nvSpPr>
              <p:spPr bwMode="auto">
                <a:xfrm>
                  <a:off x="2880000" y="2160002"/>
                  <a:ext cx="2783468" cy="612000"/>
                </a:xfrm>
                <a:prstGeom prst="homePlate">
                  <a:avLst/>
                </a:prstGeom>
                <a:solidFill>
                  <a:srgbClr val="91CA6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85612" tIns="42806" rIns="85612" bIns="42806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29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srgbClr val="F6BC1C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STAGE 0</a:t>
                  </a:r>
                  <a:r>
                    <a:rPr kumimoji="0" lang="uk-UA" sz="1129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srgbClr val="F6BC1C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:</a:t>
                  </a:r>
                  <a:r>
                    <a:rPr kumimoji="0" lang="en-US" sz="1129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srgbClr val="F6BC1C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sz="1129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CURRENT ACCOUNT AND FDI</a:t>
                  </a:r>
                  <a:endParaRPr kumimoji="0" lang="uk-UA" sz="1881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Прямоугольник 49"/>
                <p:cNvSpPr/>
                <p:nvPr/>
              </p:nvSpPr>
              <p:spPr>
                <a:xfrm>
                  <a:off x="1080000" y="4464002"/>
                  <a:ext cx="1800000" cy="72000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564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35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D4D4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/>
                      <a:cs typeface="Arial" panose="020B0604020202020204" pitchFamily="34" charset="0"/>
                    </a:rPr>
                    <a:t>Stimulation of economic growth and productivity</a:t>
                  </a:r>
                  <a:endParaRPr kumimoji="0" lang="uk-UA" sz="103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4D4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5" name="Прямая соединительная линия 14"/>
                <p:cNvCxnSpPr>
                  <a:stCxn id="127" idx="1"/>
                </p:cNvCxnSpPr>
                <p:nvPr/>
              </p:nvCxnSpPr>
              <p:spPr bwMode="auto">
                <a:xfrm>
                  <a:off x="2880000" y="2466002"/>
                  <a:ext cx="0" cy="2358000"/>
                </a:xfrm>
                <a:prstGeom prst="line">
                  <a:avLst/>
                </a:prstGeom>
                <a:solidFill>
                  <a:srgbClr val="057C48"/>
                </a:solidFill>
                <a:ln w="19050" cap="flat" cmpd="sng" algn="ctr">
                  <a:solidFill>
                    <a:srgbClr val="50748A"/>
                  </a:solidFill>
                  <a:prstDash val="dash"/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3" name="Группа 84"/>
              <p:cNvGrpSpPr/>
              <p:nvPr/>
            </p:nvGrpSpPr>
            <p:grpSpPr>
              <a:xfrm>
                <a:off x="2987999" y="2844002"/>
                <a:ext cx="4051979" cy="2340000"/>
                <a:chOff x="2987999" y="2844002"/>
                <a:chExt cx="4051979" cy="2340000"/>
              </a:xfrm>
            </p:grpSpPr>
            <p:sp>
              <p:nvSpPr>
                <p:cNvPr id="140" name="Пятиугольник 15"/>
                <p:cNvSpPr/>
                <p:nvPr/>
              </p:nvSpPr>
              <p:spPr bwMode="auto">
                <a:xfrm>
                  <a:off x="4519978" y="2844002"/>
                  <a:ext cx="2520000" cy="612000"/>
                </a:xfrm>
                <a:prstGeom prst="homePlate">
                  <a:avLst/>
                </a:prstGeom>
                <a:solidFill>
                  <a:srgbClr val="91CA6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85612" tIns="42806" rIns="85612" bIns="42806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29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srgbClr val="F6BC1C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STAGE</a:t>
                  </a:r>
                  <a:r>
                    <a:rPr kumimoji="0" lang="uk-UA" sz="1129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srgbClr val="F6BC1C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1: </a:t>
                  </a:r>
                  <a:r>
                    <a:rPr kumimoji="0" lang="en-US" sz="988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PORTFOLIO INVESTMENTS AND CREDIT OPERATIONS OF CORPORATES</a:t>
                  </a:r>
                  <a:endParaRPr kumimoji="0" lang="uk-UA" sz="1505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Прямоугольник 37"/>
                <p:cNvSpPr/>
                <p:nvPr/>
              </p:nvSpPr>
              <p:spPr>
                <a:xfrm>
                  <a:off x="2987999" y="4464002"/>
                  <a:ext cx="1531979" cy="72000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35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D4D4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/>
                      <a:cs typeface="Arial" panose="020B0604020202020204" pitchFamily="34" charset="0"/>
                    </a:rPr>
                    <a:t>FX market </a:t>
                  </a:r>
                </a:p>
                <a:p>
                  <a:pPr marL="0" marR="0" lvl="0" indent="0" algn="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35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D4D4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/>
                      <a:cs typeface="Arial" panose="020B0604020202020204" pitchFamily="34" charset="0"/>
                    </a:rPr>
                    <a:t>and financial system development to support economic growth</a:t>
                  </a:r>
                  <a:endParaRPr kumimoji="0" lang="uk-UA" sz="103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4D4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2" name="Прямая соединительная линия 51"/>
                <p:cNvCxnSpPr>
                  <a:stCxn id="132" idx="1"/>
                </p:cNvCxnSpPr>
                <p:nvPr/>
              </p:nvCxnSpPr>
              <p:spPr bwMode="auto">
                <a:xfrm>
                  <a:off x="4519978" y="3150002"/>
                  <a:ext cx="0" cy="1674000"/>
                </a:xfrm>
                <a:prstGeom prst="line">
                  <a:avLst/>
                </a:prstGeom>
                <a:solidFill>
                  <a:srgbClr val="057C48"/>
                </a:solidFill>
                <a:ln w="19050" cap="flat" cmpd="sng" algn="ctr">
                  <a:solidFill>
                    <a:srgbClr val="50748A"/>
                  </a:solidFill>
                  <a:prstDash val="dash"/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34" name="Группа 85"/>
              <p:cNvGrpSpPr/>
              <p:nvPr/>
            </p:nvGrpSpPr>
            <p:grpSpPr>
              <a:xfrm>
                <a:off x="5351601" y="3492002"/>
                <a:ext cx="3142288" cy="1745998"/>
                <a:chOff x="5351601" y="3492002"/>
                <a:chExt cx="3142288" cy="1745998"/>
              </a:xfrm>
            </p:grpSpPr>
            <p:sp>
              <p:nvSpPr>
                <p:cNvPr id="135" name="Прямоугольник 50"/>
                <p:cNvSpPr/>
                <p:nvPr/>
              </p:nvSpPr>
              <p:spPr>
                <a:xfrm>
                  <a:off x="5364541" y="4518000"/>
                  <a:ext cx="1345910" cy="720000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ru-RU" sz="1035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D4D4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/>
                      <a:cs typeface="Arial" panose="020B0604020202020204" pitchFamily="34" charset="0"/>
                    </a:rPr>
                    <a:t>Widening funding opportunities and resident’s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ru-RU" sz="1035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D4D4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/>
                      <a:cs typeface="Arial" panose="020B0604020202020204" pitchFamily="34" charset="0"/>
                    </a:rPr>
                    <a:t>investments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ru-RU" sz="1035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D4D4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/>
                      <a:cs typeface="Arial" panose="020B0604020202020204" pitchFamily="34" charset="0"/>
                    </a:rPr>
                    <a:t>for assets diversification</a:t>
                  </a:r>
                  <a:endParaRPr kumimoji="0" lang="uk-UA" altLang="ru-RU" sz="103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4D4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6" name="Прямая соединительная линия 52"/>
                <p:cNvCxnSpPr/>
                <p:nvPr/>
              </p:nvCxnSpPr>
              <p:spPr bwMode="auto">
                <a:xfrm>
                  <a:off x="5351601" y="3780000"/>
                  <a:ext cx="1" cy="1026000"/>
                </a:xfrm>
                <a:prstGeom prst="line">
                  <a:avLst/>
                </a:prstGeom>
                <a:solidFill>
                  <a:srgbClr val="057C48"/>
                </a:solidFill>
                <a:ln w="19050" cap="flat" cmpd="sng" algn="ctr">
                  <a:solidFill>
                    <a:srgbClr val="50748A"/>
                  </a:solidFill>
                  <a:prstDash val="dash"/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7" name="Прямоугольник 56"/>
                <p:cNvSpPr/>
                <p:nvPr/>
              </p:nvSpPr>
              <p:spPr>
                <a:xfrm>
                  <a:off x="7039978" y="4464002"/>
                  <a:ext cx="1453911" cy="720000"/>
                </a:xfrm>
                <a:prstGeom prst="rect">
                  <a:avLst/>
                </a:prstGeom>
              </p:spPr>
              <p:txBody>
                <a:bodyPr wrap="square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564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ru-RU" sz="1317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D4D4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/>
                      <a:cs typeface="Arial" panose="020B0604020202020204" pitchFamily="34" charset="0"/>
                    </a:rPr>
                    <a:t>Free capital movement</a:t>
                  </a:r>
                  <a:endParaRPr kumimoji="0" lang="uk-UA" altLang="ru-RU" sz="1317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4D4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8" name="Прямая соединительная линия 57"/>
                <p:cNvCxnSpPr>
                  <a:stCxn id="133" idx="3"/>
                </p:cNvCxnSpPr>
                <p:nvPr/>
              </p:nvCxnSpPr>
              <p:spPr bwMode="auto">
                <a:xfrm>
                  <a:off x="8493889" y="3798002"/>
                  <a:ext cx="0" cy="1026000"/>
                </a:xfrm>
                <a:prstGeom prst="line">
                  <a:avLst/>
                </a:prstGeom>
                <a:solidFill>
                  <a:srgbClr val="057C48"/>
                </a:solidFill>
                <a:ln w="19050" cap="flat" cmpd="sng" algn="ctr">
                  <a:solidFill>
                    <a:srgbClr val="50748A"/>
                  </a:solidFill>
                  <a:prstDash val="dash"/>
                  <a:round/>
                  <a:headEnd type="oval" w="med" len="med"/>
                  <a:tailEnd type="oval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9" name="Пятиугольник 16"/>
                <p:cNvSpPr/>
                <p:nvPr/>
              </p:nvSpPr>
              <p:spPr bwMode="auto">
                <a:xfrm>
                  <a:off x="5366504" y="3492002"/>
                  <a:ext cx="3114447" cy="612000"/>
                </a:xfrm>
                <a:prstGeom prst="homePlate">
                  <a:avLst/>
                </a:prstGeom>
                <a:solidFill>
                  <a:srgbClr val="91CA64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85612" tIns="42806" rIns="85612" bIns="42806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29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srgbClr val="F6BC1C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STAGE</a:t>
                  </a:r>
                  <a:r>
                    <a:rPr kumimoji="0" lang="uk-UA" sz="1129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srgbClr val="F6BC1C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2: </a:t>
                  </a:r>
                  <a:r>
                    <a:rPr kumimoji="0" lang="en-US" sz="1129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itchFamily="34" charset="0"/>
                      <a:ea typeface="MS PGothic" pitchFamily="34" charset="-128"/>
                      <a:cs typeface="Arial" panose="020B0604020202020204" pitchFamily="34" charset="0"/>
                    </a:rPr>
                    <a:t>FINANCIAL OPERATIONS OF individuals</a:t>
                  </a:r>
                  <a:endParaRPr kumimoji="0" lang="uk-UA" sz="1881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5" name="TextBox 124"/>
            <p:cNvSpPr txBox="1"/>
            <p:nvPr/>
          </p:nvSpPr>
          <p:spPr>
            <a:xfrm>
              <a:off x="576000" y="4176002"/>
              <a:ext cx="360000" cy="1260000"/>
            </a:xfrm>
            <a:prstGeom prst="rect">
              <a:avLst/>
            </a:prstGeom>
            <a:noFill/>
          </p:spPr>
          <p:txBody>
            <a:bodyPr vert="vert270" wrap="none" rtlCol="0" anchor="ctr">
              <a:noAutofit/>
            </a:bodyPr>
            <a:lstStyle/>
            <a:p>
              <a:pPr marL="0" marR="0" lvl="0" indent="0" algn="ctr" defTabSz="85622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9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TARGET</a:t>
              </a:r>
              <a:endParaRPr kumimoji="0" lang="uk-UA" sz="1499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76000" y="1440002"/>
              <a:ext cx="360000" cy="2736000"/>
            </a:xfrm>
            <a:prstGeom prst="rect">
              <a:avLst/>
            </a:prstGeom>
            <a:noFill/>
          </p:spPr>
          <p:txBody>
            <a:bodyPr vert="vert270" wrap="none" rtlCol="0" anchor="ctr">
              <a:noAutofit/>
            </a:bodyPr>
            <a:lstStyle/>
            <a:p>
              <a:pPr marL="0" marR="0" lvl="0" indent="0" algn="ctr" defTabSz="85622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9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STAGES</a:t>
              </a:r>
              <a:endParaRPr kumimoji="0" lang="uk-UA" sz="1499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127" name="Группа 75"/>
            <p:cNvGrpSpPr/>
            <p:nvPr/>
          </p:nvGrpSpPr>
          <p:grpSpPr>
            <a:xfrm>
              <a:off x="575998" y="913867"/>
              <a:ext cx="8892000" cy="3245749"/>
              <a:chOff x="575998" y="913867"/>
              <a:chExt cx="8892000" cy="3245749"/>
            </a:xfrm>
          </p:grpSpPr>
          <p:sp>
            <p:nvSpPr>
              <p:cNvPr id="128" name="Скругленный прямоугольник 71"/>
              <p:cNvSpPr/>
              <p:nvPr/>
            </p:nvSpPr>
            <p:spPr bwMode="auto">
              <a:xfrm>
                <a:off x="5164593" y="1423614"/>
                <a:ext cx="1800000" cy="625875"/>
              </a:xfrm>
              <a:prstGeom prst="roundRect">
                <a:avLst/>
              </a:prstGeom>
              <a:solidFill>
                <a:srgbClr val="FEC903"/>
              </a:solidFill>
              <a:ln w="25400" cap="flat" cmpd="sng" algn="ctr">
                <a:solidFill>
                  <a:srgbClr val="4D4D4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85626" tIns="42813" rIns="85626" bIns="42813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17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4D4F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rPr>
                  <a:t>BEPS principles implementation </a:t>
                </a:r>
                <a:endParaRPr kumimoji="0" lang="uk-UA" sz="131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29" name="Прямая соединительная линия 73"/>
              <p:cNvCxnSpPr/>
              <p:nvPr/>
            </p:nvCxnSpPr>
            <p:spPr bwMode="auto">
              <a:xfrm>
                <a:off x="6064594" y="2049488"/>
                <a:ext cx="287" cy="2110128"/>
              </a:xfrm>
              <a:prstGeom prst="line">
                <a:avLst/>
              </a:prstGeom>
              <a:solidFill>
                <a:srgbClr val="CD76B0"/>
              </a:solidFill>
              <a:ln w="25400" cap="flat" cmpd="sng" algn="ctr">
                <a:solidFill>
                  <a:srgbClr val="4D4D4F"/>
                </a:solidFill>
                <a:prstDash val="dash"/>
                <a:round/>
                <a:headEnd type="none" w="med" len="med"/>
                <a:tailEnd type="oval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0" name="Прямоугольник 74"/>
              <p:cNvSpPr/>
              <p:nvPr/>
            </p:nvSpPr>
            <p:spPr bwMode="auto">
              <a:xfrm>
                <a:off x="575998" y="913867"/>
                <a:ext cx="8892000" cy="360000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rgbClr val="4D4D4F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0" spcFirstLastPara="0" vertOverflow="overflow" horzOverflow="overflow" vert="horz" wrap="square" lIns="85626" tIns="42813" rIns="85626" bIns="428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17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4D4F"/>
                    </a:solidFill>
                    <a:effectLst/>
                    <a:uLnTx/>
                    <a:uFillTx/>
                    <a:latin typeface="Arial" pitchFamily="34" charset="0"/>
                    <a:ea typeface="MS PGothic"/>
                    <a:cs typeface="Arial" panose="020B0604020202020204" pitchFamily="34" charset="0"/>
                  </a:rPr>
                  <a:t>Meeting appropriate macro- conditions</a:t>
                </a:r>
                <a:endParaRPr kumimoji="0" lang="uk-UA" sz="1317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pitchFamily="34" charset="0"/>
                  <a:ea typeface="MS PGothic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792000" y="5535334"/>
            <a:ext cx="7874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315" marR="0" lvl="1" indent="-272315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572"/>
              </a:spcAft>
              <a:buClr>
                <a:srgbClr val="1C793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Calibri" panose="020F0502020204030204" pitchFamily="34" charset="0"/>
              </a:rPr>
              <a:t>Transition to the next stage of currency liberalization can be done in case of implementation of OECD recommendations to BEPS resistance and unified standard of automatic exchange of financial information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ЗУ </a:t>
            </a:r>
            <a:r>
              <a:rPr lang="uk-UA" dirty="0"/>
              <a:t>«Про валюту і валютні операції</a:t>
            </a:r>
            <a:r>
              <a:rPr lang="uk-UA" dirty="0" smtClean="0"/>
              <a:t>» та нові НПА</a:t>
            </a:r>
            <a:endParaRPr lang="uk-UA" b="0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307169" y="6397154"/>
            <a:ext cx="784901" cy="4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15" tIns="45258" rIns="90515" bIns="4525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6788">
              <a:defRPr sz="1400" b="0" u="none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11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itchFamily="34" charset="0"/>
                <a:ea typeface="MS PGothic"/>
                <a:cs typeface="Arial" pitchFamily="34" charset="0"/>
              </a:rPr>
              <a:t>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4" y="253687"/>
            <a:ext cx="8644137" cy="61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97656" y="272276"/>
            <a:ext cx="7941763" cy="8289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fontAlgn="auto">
              <a:spcAft>
                <a:spcPts val="0"/>
              </a:spcAft>
              <a:buNone/>
              <a:defRPr sz="2000" b="1" u="none">
                <a:solidFill>
                  <a:srgbClr val="000000"/>
                </a:solidFill>
                <a:latin typeface="+mn-lt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Facing the perfect storm, the National Bank of Ukraine launched a comprehensive reform of the local banking industry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7258555" y="1104562"/>
            <a:ext cx="0" cy="47563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DB76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74150" tIns="37087" rIns="74150" bIns="3708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0" marR="0" lvl="0" indent="0" algn="l" defTabSz="796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9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4"/>
          <p:cNvCxnSpPr/>
          <p:nvPr/>
        </p:nvCxnSpPr>
        <p:spPr bwMode="auto">
          <a:xfrm>
            <a:off x="1627513" y="5845888"/>
            <a:ext cx="7093481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  <a:effectLst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846535" y="5911234"/>
            <a:ext cx="494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2017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183903" y="5898962"/>
            <a:ext cx="494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2016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1512477" y="5881378"/>
            <a:ext cx="494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2015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</p:txBody>
      </p:sp>
      <p:sp>
        <p:nvSpPr>
          <p:cNvPr id="16" name="Rectangle 70"/>
          <p:cNvSpPr/>
          <p:nvPr/>
        </p:nvSpPr>
        <p:spPr bwMode="ltGray">
          <a:xfrm>
            <a:off x="366350" y="2789212"/>
            <a:ext cx="1195090" cy="124631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78" tIns="38837" rIns="77678" bIns="38837" rtlCol="0" anchor="ctr"/>
          <a:lstStyle/>
          <a:p>
            <a:pPr marL="0" marR="0" lvl="0" indent="0" algn="ctr" defTabSz="77684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Reload</a:t>
            </a:r>
          </a:p>
        </p:txBody>
      </p:sp>
      <p:sp>
        <p:nvSpPr>
          <p:cNvPr id="18" name="Rectangle 70"/>
          <p:cNvSpPr/>
          <p:nvPr/>
        </p:nvSpPr>
        <p:spPr bwMode="ltGray">
          <a:xfrm>
            <a:off x="360674" y="4206633"/>
            <a:ext cx="1213940" cy="1247047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78" tIns="38837" rIns="36000" bIns="38837" rtlCol="0" anchor="ctr"/>
          <a:lstStyle/>
          <a:p>
            <a:pPr marL="0" marR="0" lvl="0" indent="0" algn="ctr" defTabSz="77684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Sustainable development</a:t>
            </a:r>
          </a:p>
        </p:txBody>
      </p:sp>
      <p:cxnSp>
        <p:nvCxnSpPr>
          <p:cNvPr id="19" name="Прямая со стрелкой 10"/>
          <p:cNvCxnSpPr/>
          <p:nvPr/>
        </p:nvCxnSpPr>
        <p:spPr bwMode="auto">
          <a:xfrm flipV="1">
            <a:off x="1649888" y="1196414"/>
            <a:ext cx="0" cy="464817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  <a:effectLst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Chevron 7"/>
          <p:cNvSpPr>
            <a:spLocks noChangeArrowheads="1"/>
          </p:cNvSpPr>
          <p:nvPr/>
        </p:nvSpPr>
        <p:spPr bwMode="auto">
          <a:xfrm>
            <a:off x="1753753" y="1183342"/>
            <a:ext cx="4332765" cy="1457594"/>
          </a:xfrm>
          <a:prstGeom prst="chevron">
            <a:avLst>
              <a:gd name="adj" fmla="val 20728"/>
            </a:avLst>
          </a:prstGeom>
          <a:solidFill>
            <a:srgbClr val="DEF0D3"/>
          </a:solidFill>
          <a:ln w="12700" algn="ctr">
            <a:noFill/>
            <a:round/>
            <a:headEnd/>
            <a:tailEnd/>
          </a:ln>
        </p:spPr>
        <p:txBody>
          <a:bodyPr wrap="square" lIns="30613" tIns="30613" rIns="30613" bIns="30613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Insolvent banks withdrawn from the market</a:t>
            </a: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Banks recapitalized following AQR and stress-tests</a:t>
            </a: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AML rules and procedures overhauled</a:t>
            </a: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Real UBOs disclosed for all banks</a:t>
            </a: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Unwinding of related-party lending launched</a:t>
            </a:r>
          </a:p>
        </p:txBody>
      </p:sp>
      <p:cxnSp>
        <p:nvCxnSpPr>
          <p:cNvPr id="21" name="Пряма сполучна лінія 13"/>
          <p:cNvCxnSpPr/>
          <p:nvPr/>
        </p:nvCxnSpPr>
        <p:spPr bwMode="auto">
          <a:xfrm>
            <a:off x="374709" y="2698223"/>
            <a:ext cx="84003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DB76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 сполучна лінія 76"/>
          <p:cNvCxnSpPr/>
          <p:nvPr/>
        </p:nvCxnSpPr>
        <p:spPr bwMode="auto">
          <a:xfrm>
            <a:off x="360676" y="4102391"/>
            <a:ext cx="84873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DB76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70"/>
          <p:cNvSpPr/>
          <p:nvPr/>
        </p:nvSpPr>
        <p:spPr bwMode="ltGray">
          <a:xfrm>
            <a:off x="360680" y="1396443"/>
            <a:ext cx="1204573" cy="1244493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678" tIns="38837" rIns="77678" bIns="38837" rtlCol="0" anchor="ctr"/>
          <a:lstStyle/>
          <a:p>
            <a:pPr marL="0" marR="0" lvl="0" indent="0" algn="ctr" defTabSz="77684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pitchFamily="34" charset="-128"/>
                <a:cs typeface="+mn-cs"/>
              </a:rPr>
              <a:t>Clean-up</a:t>
            </a:r>
          </a:p>
        </p:txBody>
      </p:sp>
      <p:sp>
        <p:nvSpPr>
          <p:cNvPr id="24" name="Chevron 7"/>
          <p:cNvSpPr>
            <a:spLocks noChangeArrowheads="1"/>
          </p:cNvSpPr>
          <p:nvPr/>
        </p:nvSpPr>
        <p:spPr bwMode="auto">
          <a:xfrm>
            <a:off x="2821926" y="2736496"/>
            <a:ext cx="4940115" cy="1337295"/>
          </a:xfrm>
          <a:prstGeom prst="chevron">
            <a:avLst>
              <a:gd name="adj" fmla="val 35737"/>
            </a:avLst>
          </a:prstGeom>
          <a:solidFill>
            <a:srgbClr val="DEF0D3"/>
          </a:solidFill>
          <a:ln w="12700" algn="ctr">
            <a:noFill/>
            <a:round/>
            <a:headEnd/>
            <a:tailEnd/>
          </a:ln>
        </p:spPr>
        <p:txBody>
          <a:bodyPr wrap="square" lIns="81843" tIns="40933" rIns="81843" bIns="40933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Business strategy overhaul and management enhancement at sta</a:t>
            </a: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te-owned</a:t>
            </a: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banks</a:t>
            </a:r>
            <a:endParaRPr kumimoji="0" lang="uk-UA" alt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Resumption of full-fledged lending by banks</a:t>
            </a: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Banking sector consolidation</a:t>
            </a: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Enhancing NPL resolution mechanism</a:t>
            </a:r>
            <a:endParaRPr kumimoji="0" lang="uk-UA" alt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Enhanced information disclosure standards</a:t>
            </a:r>
            <a:endParaRPr kumimoji="0" lang="uk-UA" alt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8244983" y="5925323"/>
            <a:ext cx="494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20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26" name="Прямая соединительная линия 17"/>
          <p:cNvCxnSpPr/>
          <p:nvPr/>
        </p:nvCxnSpPr>
        <p:spPr bwMode="auto">
          <a:xfrm flipV="1">
            <a:off x="8137344" y="5767233"/>
            <a:ext cx="232869" cy="137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18"/>
          <p:cNvCxnSpPr/>
          <p:nvPr/>
        </p:nvCxnSpPr>
        <p:spPr bwMode="auto">
          <a:xfrm flipV="1">
            <a:off x="8315300" y="5746351"/>
            <a:ext cx="232869" cy="137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6422990" y="5913741"/>
            <a:ext cx="494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20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1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/>
              <a:cs typeface="Arial" panose="020B0604020202020204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7026334" y="6020874"/>
            <a:ext cx="4939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2001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30" name="AutoShape 36"/>
          <p:cNvSpPr>
            <a:spLocks noChangeArrowheads="1"/>
          </p:cNvSpPr>
          <p:nvPr/>
        </p:nvSpPr>
        <p:spPr bwMode="auto">
          <a:xfrm rot="10800000" flipV="1">
            <a:off x="7172469" y="5899772"/>
            <a:ext cx="167632" cy="92869"/>
          </a:xfrm>
          <a:prstGeom prst="triangle">
            <a:avLst>
              <a:gd name="adj" fmla="val 50000"/>
            </a:avLst>
          </a:prstGeom>
          <a:solidFill>
            <a:srgbClr val="E2001A"/>
          </a:solidFill>
          <a:ln w="12700" algn="ctr">
            <a:noFill/>
            <a:miter lim="800000"/>
            <a:headEnd/>
            <a:tailEnd/>
          </a:ln>
        </p:spPr>
        <p:txBody>
          <a:bodyPr wrap="none" lIns="70164" tIns="35092" rIns="70164" bIns="3509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9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31" name="Chevron 7"/>
          <p:cNvSpPr>
            <a:spLocks noChangeArrowheads="1"/>
          </p:cNvSpPr>
          <p:nvPr/>
        </p:nvSpPr>
        <p:spPr bwMode="auto">
          <a:xfrm>
            <a:off x="4020503" y="4206631"/>
            <a:ext cx="4824371" cy="1541866"/>
          </a:xfrm>
          <a:prstGeom prst="chevron">
            <a:avLst>
              <a:gd name="adj" fmla="val 35737"/>
            </a:avLst>
          </a:prstGeom>
          <a:solidFill>
            <a:srgbClr val="DEF0D3"/>
          </a:solidFill>
          <a:ln w="12700" algn="ctr">
            <a:noFill/>
            <a:round/>
            <a:headEnd/>
            <a:tailEnd/>
          </a:ln>
        </p:spPr>
        <p:txBody>
          <a:bodyPr wrap="square" lIns="81843" tIns="40933" rIns="81843" bIns="40933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Harmonization of banking regulations with Basel recommendations and EU Directives</a:t>
            </a: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Implementation of effective risk-based banking supervision approach</a:t>
            </a:r>
            <a:r>
              <a:rPr kumimoji="0" lang="ru-RU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consistent with SREP</a:t>
            </a: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Enhancement of creditor rights protection</a:t>
            </a:r>
          </a:p>
          <a:p>
            <a:pPr marL="143994" marR="0" lvl="0" indent="-143994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057C4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Implementing </a:t>
            </a:r>
            <a:r>
              <a:rPr kumimoji="0" lang="en-GB" alt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IFRS 9</a:t>
            </a:r>
          </a:p>
        </p:txBody>
      </p:sp>
      <p:sp>
        <p:nvSpPr>
          <p:cNvPr id="32" name="Прямоугольник 23"/>
          <p:cNvSpPr/>
          <p:nvPr/>
        </p:nvSpPr>
        <p:spPr>
          <a:xfrm>
            <a:off x="1512476" y="6221869"/>
            <a:ext cx="700572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5pPr>
            <a:lvl6pPr marL="22860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6pPr>
            <a:lvl7pPr marL="27432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7pPr>
            <a:lvl8pPr marL="32004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8pPr>
            <a:lvl9pPr marL="3657600" algn="l" defTabSz="914400" rtl="0" eaLnBrk="1" latinLnBrk="0" hangingPunct="1">
              <a:defRPr sz="1000" u="sng" kern="1200">
                <a:solidFill>
                  <a:schemeClr val="tx1"/>
                </a:solidFill>
                <a:latin typeface="Arial" charset="0"/>
                <a:ea typeface="MS PGothic"/>
                <a:cs typeface="MS PGothic"/>
              </a:defRPr>
            </a:lvl9pPr>
          </a:lstStyle>
          <a:p>
            <a:pPr marL="215993" marR="0" lvl="1" indent="-21599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C793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Calibri" panose="020F0502020204030204" pitchFamily="34" charset="0"/>
              </a:rPr>
              <a:t>In addition to the overhaul of the banking system, the NBU simultaneously launched a radical internal transformation</a:t>
            </a: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1FA6FC-2362-499B-835A-4FB0D71D207B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16x9_NBU_Temp_ua_print">
  <a:themeElements>
    <a:clrScheme name="Nbu_palette_saturated">
      <a:dk1>
        <a:srgbClr val="000000"/>
      </a:dk1>
      <a:lt1>
        <a:sysClr val="window" lastClr="FFFFFF"/>
      </a:lt1>
      <a:dk2>
        <a:srgbClr val="000000"/>
      </a:dk2>
      <a:lt2>
        <a:srgbClr val="057C48"/>
      </a:lt2>
      <a:accent1>
        <a:srgbClr val="057C48"/>
      </a:accent1>
      <a:accent2>
        <a:srgbClr val="91CA64"/>
      </a:accent2>
      <a:accent3>
        <a:srgbClr val="50748A"/>
      </a:accent3>
      <a:accent4>
        <a:srgbClr val="8D9DD0"/>
      </a:accent4>
      <a:accent5>
        <a:srgbClr val="A3417C"/>
      </a:accent5>
      <a:accent6>
        <a:srgbClr val="CD76B0"/>
      </a:accent6>
      <a:hlink>
        <a:srgbClr val="50748A"/>
      </a:hlink>
      <a:folHlink>
        <a:srgbClr val="8D9D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ack">
      <a:srgbClr val="000000"/>
    </a:custClr>
    <a:custClr name="Grey">
      <a:srgbClr val="4D4D4F"/>
    </a:custClr>
    <a:custClr name="Dark Green">
      <a:srgbClr val="057C48"/>
    </a:custClr>
    <a:custClr name="Light Green">
      <a:srgbClr val="91CA64"/>
    </a:custClr>
    <a:custClr name="Dark Blue">
      <a:srgbClr val="50748A"/>
    </a:custClr>
    <a:custClr name="Light Blue">
      <a:srgbClr val="8D9DD0"/>
    </a:custClr>
    <a:custClr name="Dark Magenta">
      <a:srgbClr val="A3417C"/>
    </a:custClr>
    <a:custClr name="Light Magenta">
      <a:srgbClr val="CD76B0"/>
    </a:custClr>
    <a:custClr name="Light Rose">
      <a:srgbClr val="F79D91"/>
    </a:custClr>
    <a:custClr name="Peach">
      <a:srgbClr val="F9D491"/>
    </a:custClr>
  </a:custClrLst>
  <a:extLst>
    <a:ext uri="{05A4C25C-085E-4340-85A3-A5531E510DB2}">
      <thm15:themeFamily xmlns:thm15="http://schemas.microsoft.com/office/thememl/2012/main" name="PowerPoint_16x9_NBU_Templ_en_print" id="{6CF797DA-4F53-4E72-BDF9-D9357EFF98C3}" vid="{016BC681-B408-4767-A248-D91C5D46CB6E}"/>
    </a:ext>
  </a:extLst>
</a:theme>
</file>

<file path=ppt/theme/theme2.xml><?xml version="1.0" encoding="utf-8"?>
<a:theme xmlns:a="http://schemas.openxmlformats.org/drawingml/2006/main" name="Основні слайди">
  <a:themeElements>
    <a:clrScheme name="Другая 6">
      <a:dk1>
        <a:srgbClr val="000000"/>
      </a:dk1>
      <a:lt1>
        <a:sysClr val="window" lastClr="FFFFFF"/>
      </a:lt1>
      <a:dk2>
        <a:srgbClr val="000000"/>
      </a:dk2>
      <a:lt2>
        <a:srgbClr val="057C48"/>
      </a:lt2>
      <a:accent1>
        <a:srgbClr val="057C48"/>
      </a:accent1>
      <a:accent2>
        <a:srgbClr val="91CA64"/>
      </a:accent2>
      <a:accent3>
        <a:srgbClr val="50748A"/>
      </a:accent3>
      <a:accent4>
        <a:srgbClr val="8D9DD0"/>
      </a:accent4>
      <a:accent5>
        <a:srgbClr val="A3417C"/>
      </a:accent5>
      <a:accent6>
        <a:srgbClr val="CD76B0"/>
      </a:accent6>
      <a:hlink>
        <a:srgbClr val="50748A"/>
      </a:hlink>
      <a:folHlink>
        <a:srgbClr val="8D9DD0"/>
      </a:folHlink>
    </a:clrScheme>
    <a:fontScheme name="NB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ack">
      <a:srgbClr val="000000"/>
    </a:custClr>
    <a:custClr name="Grey">
      <a:srgbClr val="4D4D4F"/>
    </a:custClr>
    <a:custClr name="Dark Green">
      <a:srgbClr val="057C48"/>
    </a:custClr>
    <a:custClr name="Light Green">
      <a:srgbClr val="91CA64"/>
    </a:custClr>
    <a:custClr name="Dark Blue">
      <a:srgbClr val="50748A"/>
    </a:custClr>
    <a:custClr name="Light Blue">
      <a:srgbClr val="8D9DD0"/>
    </a:custClr>
    <a:custClr name="Dark Magenta">
      <a:srgbClr val="A3417C"/>
    </a:custClr>
    <a:custClr name="Light Magenta">
      <a:srgbClr val="CD76B0"/>
    </a:custClr>
    <a:custClr name="Light Rose">
      <a:srgbClr val="F79D91"/>
    </a:custClr>
    <a:custClr name="Peach">
      <a:srgbClr val="F9D491"/>
    </a:custClr>
  </a:custClrLst>
  <a:extLst>
    <a:ext uri="{05A4C25C-085E-4340-85A3-A5531E510DB2}">
      <thm15:themeFamily xmlns:thm15="http://schemas.microsoft.com/office/thememl/2012/main" name="PowerPoint_16x9_NBU_Templ_en_print" id="{6CF797DA-4F53-4E72-BDF9-D9357EFF98C3}" vid="{F1B73D58-CF09-407F-A53D-ECDFF4146B1F}"/>
    </a:ext>
  </a:extLst>
</a:theme>
</file>

<file path=ppt/theme/theme3.xml><?xml version="1.0" encoding="utf-8"?>
<a:theme xmlns:a="http://schemas.openxmlformats.org/drawingml/2006/main" name="Фінальні слайди">
  <a:themeElements>
    <a:clrScheme name="Другая 7">
      <a:dk1>
        <a:srgbClr val="000000"/>
      </a:dk1>
      <a:lt1>
        <a:sysClr val="window" lastClr="FFFFFF"/>
      </a:lt1>
      <a:dk2>
        <a:srgbClr val="000000"/>
      </a:dk2>
      <a:lt2>
        <a:srgbClr val="057C48"/>
      </a:lt2>
      <a:accent1>
        <a:srgbClr val="057C48"/>
      </a:accent1>
      <a:accent2>
        <a:srgbClr val="91CA64"/>
      </a:accent2>
      <a:accent3>
        <a:srgbClr val="50748A"/>
      </a:accent3>
      <a:accent4>
        <a:srgbClr val="8D9DD0"/>
      </a:accent4>
      <a:accent5>
        <a:srgbClr val="A3417C"/>
      </a:accent5>
      <a:accent6>
        <a:srgbClr val="CD76B0"/>
      </a:accent6>
      <a:hlink>
        <a:srgbClr val="50748A"/>
      </a:hlink>
      <a:folHlink>
        <a:srgbClr val="8D9D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ack">
      <a:srgbClr val="000000"/>
    </a:custClr>
    <a:custClr name="Grey">
      <a:srgbClr val="4D4D4F"/>
    </a:custClr>
    <a:custClr name="Dark Green">
      <a:srgbClr val="057C48"/>
    </a:custClr>
    <a:custClr name="Light Green">
      <a:srgbClr val="91CA64"/>
    </a:custClr>
    <a:custClr name="Dark Blue">
      <a:srgbClr val="50748A"/>
    </a:custClr>
    <a:custClr name="Light Blue">
      <a:srgbClr val="8D9DD0"/>
    </a:custClr>
    <a:custClr name="Dark Magenta">
      <a:srgbClr val="A3417C"/>
    </a:custClr>
    <a:custClr name="Light Magenta">
      <a:srgbClr val="CD76B0"/>
    </a:custClr>
    <a:custClr name="Light Rose">
      <a:srgbClr val="F79D91"/>
    </a:custClr>
    <a:custClr name="Peach">
      <a:srgbClr val="F9D491"/>
    </a:custClr>
  </a:custClrLst>
  <a:extLst>
    <a:ext uri="{05A4C25C-085E-4340-85A3-A5531E510DB2}">
      <thm15:themeFamily xmlns:thm15="http://schemas.microsoft.com/office/thememl/2012/main" name="PowerPoint_16x9_NBU_Templ_en_print" id="{6CF797DA-4F53-4E72-BDF9-D9357EFF98C3}" vid="{5C82016E-4996-4793-8F75-5629B800BC83}"/>
    </a:ext>
  </a:extLst>
</a:theme>
</file>

<file path=ppt/theme/theme4.xml><?xml version="1.0" encoding="utf-8"?>
<a:theme xmlns:a="http://schemas.openxmlformats.org/drawingml/2006/main" name="7_1">
  <a:themeElements>
    <a:clrScheme name="Nbu_palette_saturated">
      <a:dk1>
        <a:srgbClr val="000000"/>
      </a:dk1>
      <a:lt1>
        <a:sysClr val="window" lastClr="FFFFFF"/>
      </a:lt1>
      <a:dk2>
        <a:srgbClr val="000000"/>
      </a:dk2>
      <a:lt2>
        <a:srgbClr val="057C48"/>
      </a:lt2>
      <a:accent1>
        <a:srgbClr val="057C48"/>
      </a:accent1>
      <a:accent2>
        <a:srgbClr val="91CA64"/>
      </a:accent2>
      <a:accent3>
        <a:srgbClr val="50748A"/>
      </a:accent3>
      <a:accent4>
        <a:srgbClr val="8D9DD0"/>
      </a:accent4>
      <a:accent5>
        <a:srgbClr val="A3417C"/>
      </a:accent5>
      <a:accent6>
        <a:srgbClr val="CD76B0"/>
      </a:accent6>
      <a:hlink>
        <a:srgbClr val="50748A"/>
      </a:hlink>
      <a:folHlink>
        <a:srgbClr val="8D9D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omaranchevyj">
      <a:srgbClr val="FF7518"/>
    </a:custClr>
    <a:custClr name="Synij">
      <a:srgbClr val="43527A"/>
    </a:custClr>
    <a:custClr name="Zhovtyj">
      <a:srgbClr val="FDCD31"/>
    </a:custClr>
    <a:custClr name="Chervonyj">
      <a:srgbClr val="D32F39"/>
    </a:custClr>
    <a:custClr name="Rozhevyj">
      <a:srgbClr val="F79D91"/>
    </a:custClr>
    <a:custClr name="Svitlo-siryj">
      <a:srgbClr val="E0DFD3"/>
    </a:custClr>
    <a:custClr name="Temno-siryj">
      <a:srgbClr val="4D4D4F"/>
    </a:custClr>
    <a:custClr name="Svitlo-zhovtyj">
      <a:srgbClr val="F9D491"/>
    </a:custClr>
  </a:custClrLst>
  <a:extLst>
    <a:ext uri="{05A4C25C-085E-4340-85A3-A5531E510DB2}">
      <thm15:themeFamily xmlns:thm15="http://schemas.microsoft.com/office/thememl/2012/main" name="1" id="{80855C48-692D-45D2-9B4F-E9B7C76B1DEB}" vid="{AD0D4DDF-4B61-4A5D-AB99-EC95E080CEFD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астроювані 1">
    <a:dk1>
      <a:sysClr val="windowText" lastClr="000000"/>
    </a:dk1>
    <a:lt1>
      <a:sysClr val="window" lastClr="FFFFFF"/>
    </a:lt1>
    <a:dk2>
      <a:srgbClr val="3C496B"/>
    </a:dk2>
    <a:lt2>
      <a:srgbClr val="FBD00F"/>
    </a:lt2>
    <a:accent1>
      <a:srgbClr val="DD0D03"/>
    </a:accent1>
    <a:accent2>
      <a:srgbClr val="386139"/>
    </a:accent2>
    <a:accent3>
      <a:srgbClr val="CECAA7"/>
    </a:accent3>
    <a:accent4>
      <a:srgbClr val="F88451"/>
    </a:accent4>
    <a:accent5>
      <a:srgbClr val="7B9AC8"/>
    </a:accent5>
    <a:accent6>
      <a:srgbClr val="6EA07E"/>
    </a:accent6>
    <a:hlink>
      <a:srgbClr val="8C7860"/>
    </a:hlink>
    <a:folHlink>
      <a:srgbClr val="00000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raf2019">
    <a:dk1>
      <a:sysClr val="windowText" lastClr="000000"/>
    </a:dk1>
    <a:lt1>
      <a:sysClr val="window" lastClr="FFFFFF"/>
    </a:lt1>
    <a:dk2>
      <a:srgbClr val="7D0532"/>
    </a:dk2>
    <a:lt2>
      <a:srgbClr val="005591"/>
    </a:lt2>
    <a:accent1>
      <a:srgbClr val="057D46"/>
    </a:accent1>
    <a:accent2>
      <a:srgbClr val="DC4B64"/>
    </a:accent2>
    <a:accent3>
      <a:srgbClr val="46AFE6"/>
    </a:accent3>
    <a:accent4>
      <a:srgbClr val="91C864"/>
    </a:accent4>
    <a:accent5>
      <a:srgbClr val="505050"/>
    </a:accent5>
    <a:accent6>
      <a:srgbClr val="8C969B"/>
    </a:accent6>
    <a:hlink>
      <a:srgbClr val="8D9DD0"/>
    </a:hlink>
    <a:folHlink>
      <a:srgbClr val="A3417C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Graf2019">
    <a:dk1>
      <a:sysClr val="windowText" lastClr="000000"/>
    </a:dk1>
    <a:lt1>
      <a:sysClr val="window" lastClr="FFFFFF"/>
    </a:lt1>
    <a:dk2>
      <a:srgbClr val="7D0532"/>
    </a:dk2>
    <a:lt2>
      <a:srgbClr val="005591"/>
    </a:lt2>
    <a:accent1>
      <a:srgbClr val="057D46"/>
    </a:accent1>
    <a:accent2>
      <a:srgbClr val="DC4B64"/>
    </a:accent2>
    <a:accent3>
      <a:srgbClr val="46AFE6"/>
    </a:accent3>
    <a:accent4>
      <a:srgbClr val="91C864"/>
    </a:accent4>
    <a:accent5>
      <a:srgbClr val="505050"/>
    </a:accent5>
    <a:accent6>
      <a:srgbClr val="8C969B"/>
    </a:accent6>
    <a:hlink>
      <a:srgbClr val="8D9DD0"/>
    </a:hlink>
    <a:folHlink>
      <a:srgbClr val="A3417C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PowerPoint_16x9_NBU_Temp (4)</Template>
  <TotalTime>5027</TotalTime>
  <Words>1557</Words>
  <Application>Microsoft Office PowerPoint</Application>
  <PresentationFormat>Екран (4:3)</PresentationFormat>
  <Paragraphs>310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слайдів</vt:lpstr>
      </vt:variant>
      <vt:variant>
        <vt:i4>16</vt:i4>
      </vt:variant>
    </vt:vector>
  </HeadingPairs>
  <TitlesOfParts>
    <vt:vector size="26" baseType="lpstr">
      <vt:lpstr>Arial Unicode MS</vt:lpstr>
      <vt:lpstr>MS PGothic</vt:lpstr>
      <vt:lpstr>Arial</vt:lpstr>
      <vt:lpstr>Calibri</vt:lpstr>
      <vt:lpstr>Osaka</vt:lpstr>
      <vt:lpstr>Wingdings</vt:lpstr>
      <vt:lpstr>PowerPoint_16x9_NBU_Temp_ua_print</vt:lpstr>
      <vt:lpstr>Основні слайди</vt:lpstr>
      <vt:lpstr>Фінальні слайди</vt:lpstr>
      <vt:lpstr>7_1</vt:lpstr>
      <vt:lpstr>Ukrainian banking: refreshed and efficient, but vulnerable to political risks</vt:lpstr>
      <vt:lpstr>Where we are</vt:lpstr>
      <vt:lpstr>Key risks</vt:lpstr>
      <vt:lpstr>Macroeconomic recovery is underway</vt:lpstr>
      <vt:lpstr>We don’t expect capital outflows, though planned public external debt repayments are challenging</vt:lpstr>
      <vt:lpstr>Презентація PowerPoint</vt:lpstr>
      <vt:lpstr>Презентація PowerPoint</vt:lpstr>
      <vt:lpstr>ЗУ «Про валюту і валютні операції» та нові НПА</vt:lpstr>
      <vt:lpstr>Презентація PowerPoint</vt:lpstr>
      <vt:lpstr>Run on banks ends off, the banking system is stable though still dominated by state-owned banks</vt:lpstr>
      <vt:lpstr>The banking system is solvent and profitable</vt:lpstr>
      <vt:lpstr>Both loans and deposits are growing, mostly UAH-denominated </vt:lpstr>
      <vt:lpstr>The NPL ratio is still high, but shows a solid downward trend</vt:lpstr>
      <vt:lpstr>Key domestic challenges for the banking system</vt:lpstr>
      <vt:lpstr>Key external threats are political uncertainty and politicians’ attempts to interfere with the NBU’s activities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Сологуб Дмитро Романович</cp:lastModifiedBy>
  <cp:revision>114</cp:revision>
  <cp:lastPrinted>2019-06-01T12:20:44Z</cp:lastPrinted>
  <dcterms:created xsi:type="dcterms:W3CDTF">2019-02-10T18:53:58Z</dcterms:created>
  <dcterms:modified xsi:type="dcterms:W3CDTF">2019-06-04T16:23:32Z</dcterms:modified>
</cp:coreProperties>
</file>