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278" r:id="rId3"/>
    <p:sldId id="264" r:id="rId4"/>
    <p:sldId id="290" r:id="rId5"/>
    <p:sldId id="292" r:id="rId6"/>
    <p:sldId id="273" r:id="rId7"/>
    <p:sldId id="285" r:id="rId8"/>
    <p:sldId id="284" r:id="rId9"/>
    <p:sldId id="282" r:id="rId10"/>
    <p:sldId id="303" r:id="rId11"/>
    <p:sldId id="279" r:id="rId12"/>
    <p:sldId id="269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9AA18F"/>
    <a:srgbClr val="FFCCCC"/>
    <a:srgbClr val="CC6600"/>
    <a:srgbClr val="CC99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72" autoAdjust="0"/>
    <p:restoredTop sz="96395" autoAdjust="0"/>
  </p:normalViewPr>
  <p:slideViewPr>
    <p:cSldViewPr snapToGrid="0">
      <p:cViewPr varScale="1">
        <p:scale>
          <a:sx n="85" d="100"/>
          <a:sy n="85" d="100"/>
        </p:scale>
        <p:origin x="96" y="6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UAD1CA3\Desktop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isk_d\2O2\SK\180311%20-%20for%20Andreas%20Economic%20Forum%20Lviv%20Financing%20Opportunities\190510%20Investments%20Austria%20in%20Ukraine%202018\&#1050;&#1086;&#1087;&#1080;&#1103;%20pi_ak_ks_ved_2018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garbaruk\Downloads\pi_ak_ks_reg_u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250 MCC</a:t>
            </a:r>
            <a:endParaRPr lang="en-US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FF1-4CDF-9ED6-5548B2221BE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883FA60-1299-4577-8907-982AACA55DD9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F1-4CDF-9ED6-5548B2221BE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FF1-4CDF-9ED6-5548B2221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Лист1!$K$60:$L$60</c:f>
              <c:strCache>
                <c:ptCount val="2"/>
                <c:pt idx="0">
                  <c:v>Other banks customers </c:v>
                </c:pt>
                <c:pt idx="1">
                  <c:v>RB Aval customers</c:v>
                </c:pt>
              </c:strCache>
            </c:strRef>
          </c:cat>
          <c:val>
            <c:numRef>
              <c:f>Лист1!$K$61:$L$61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1-4CDF-9ED6-5548B2221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3617664"/>
        <c:axId val="353620944"/>
      </c:barChart>
      <c:catAx>
        <c:axId val="35361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53620944"/>
        <c:crosses val="autoZero"/>
        <c:auto val="1"/>
        <c:lblAlgn val="ctr"/>
        <c:lblOffset val="100"/>
        <c:noMultiLvlLbl val="0"/>
      </c:catAx>
      <c:valAx>
        <c:axId val="35362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361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128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 by </a:t>
            </a:r>
            <a:r>
              <a:rPr lang="en-US" dirty="0">
                <a:solidFill>
                  <a:schemeClr val="tx1"/>
                </a:solidFill>
              </a:rPr>
              <a:t>countries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224121190225366E-2"/>
          <c:y val="0.11897139691398556"/>
          <c:w val="0.88903171966474115"/>
          <c:h val="0.63458613755745241"/>
        </c:manualLayout>
      </c:layout>
      <c:pie3DChart>
        <c:varyColors val="1"/>
        <c:ser>
          <c:idx val="0"/>
          <c:order val="0"/>
          <c:tx>
            <c:strRef>
              <c:f>'TR Y2017 by countries'!$B$1</c:f>
              <c:strCache>
                <c:ptCount val="1"/>
                <c:pt idx="0">
                  <c:v>TR Y2017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A6F-4FD2-BB65-6EAA0119FFE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A6F-4FD2-BB65-6EAA0119FFE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A6F-4FD2-BB65-6EAA0119FFE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A6F-4FD2-BB65-6EAA0119FFE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A6F-4FD2-BB65-6EAA0119FFE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A6F-4FD2-BB65-6EAA0119FFE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FA6F-4FD2-BB65-6EAA0119FFE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FA6F-4FD2-BB65-6EAA0119FFE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FA6F-4FD2-BB65-6EAA0119FFE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FA6F-4FD2-BB65-6EAA0119FFE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FA6F-4FD2-BB65-6EAA0119FFEA}"/>
              </c:ext>
            </c:extLst>
          </c:dPt>
          <c:dLbls>
            <c:dLbl>
              <c:idx val="0"/>
              <c:layout>
                <c:manualLayout>
                  <c:x val="-8.3636918142779137E-3"/>
                  <c:y val="-8.219539947517137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2E57F6-F973-4CD7-A3B7-D6BDA125294A}" type="CATEGORYNAME">
                      <a:rPr lang="en-US" b="1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en-US" baseline="0" dirty="0"/>
                      <a:t>
</a:t>
                    </a:r>
                    <a:fld id="{29934BD4-B68D-453C-8263-1D3CCE9ADF50}" type="PERCENTAGE">
                      <a:rPr lang="en-US" b="1" baseline="0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4644"/>
                        <a:gd name="adj2" fmla="val 103166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6F-4FD2-BB65-6EAA0119FFEA}"/>
                </c:ext>
              </c:extLst>
            </c:dLbl>
            <c:dLbl>
              <c:idx val="1"/>
              <c:layout>
                <c:manualLayout>
                  <c:x val="0"/>
                  <c:y val="-0.2408373411560825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193A09-9349-4BCD-9D72-32A3C310F684}" type="CATEGORYNAME">
                      <a:rPr lang="en-US" b="1"/>
                      <a:pPr>
                        <a:defRPr/>
                      </a:pPr>
                      <a:t>[ИМЯ КАТЕГОРИИ]</a:t>
                    </a:fld>
                    <a:r>
                      <a:rPr lang="en-US" baseline="0" dirty="0"/>
                      <a:t>
</a:t>
                    </a:r>
                    <a:fld id="{BE7BCE16-6EB0-4FF7-BD9C-35EDF37D11AD}" type="PERCENTAGE">
                      <a:rPr lang="en-US" b="1" baseline="0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xfrm>
                  <a:off x="4641671" y="1300368"/>
                  <a:ext cx="788998" cy="418792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9561"/>
                        <a:gd name="adj2" fmla="val 9384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527194738628482"/>
                      <c:h val="0.134883064768951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A6F-4FD2-BB65-6EAA0119FFEA}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5EBB42-5379-4E50-97D8-271A10421A29}" type="CATEGORYNAME">
                      <a:rPr lang="en-US" b="1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en-US" b="1" baseline="0" dirty="0">
                        <a:latin typeface="Century Gothic" panose="020B0502020202020204" pitchFamily="34" charset="0"/>
                      </a:rPr>
                      <a:t>
</a:t>
                    </a:r>
                    <a:fld id="{EB2AC9AF-C2B0-4290-A738-DF67014F385C}" type="PERCENTAGE">
                      <a:rPr lang="en-US" b="1" baseline="0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[ПРОЦЕНТ]</a:t>
                    </a:fld>
                    <a:endParaRPr lang="en-US" b="1" baseline="0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2072"/>
                        <a:gd name="adj2" fmla="val -163078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A6F-4FD2-BB65-6EAA0119FFEA}"/>
                </c:ext>
              </c:extLst>
            </c:dLbl>
            <c:dLbl>
              <c:idx val="3"/>
              <c:layout>
                <c:manualLayout>
                  <c:x val="3.3491220487074105E-2"/>
                  <c:y val="-4.024047568871255E-3"/>
                </c:manualLayout>
              </c:layout>
              <c:tx>
                <c:rich>
                  <a:bodyPr/>
                  <a:lstStyle/>
                  <a:p>
                    <a:fld id="{F89C96CC-6375-4A9E-9742-3231B6D9BEF7}" type="CATEGORYNAME">
                      <a:rPr lang="en-US" b="1">
                        <a:latin typeface="Century Gothic" panose="020B0502020202020204" pitchFamily="34" charset="0"/>
                      </a:rPr>
                      <a:pPr/>
                      <a:t>[ИМЯ КАТЕГОРИИ]</a:t>
                    </a:fld>
                    <a:r>
                      <a:rPr lang="en-US" b="1" dirty="0">
                        <a:latin typeface="Century Gothic" panose="020B0502020202020204" pitchFamily="34" charset="0"/>
                      </a:rPr>
                      <a:t>
</a:t>
                    </a:r>
                    <a:fld id="{A6DAF73B-BE6A-4F4A-BEFF-6182BED62E81}" type="PERCENTAGE">
                      <a:rPr lang="en-US" b="1">
                        <a:latin typeface="Century Gothic" panose="020B0502020202020204" pitchFamily="34" charset="0"/>
                      </a:rPr>
                      <a:pPr/>
                      <a:t>[ПРОЦЕНТ]</a:t>
                    </a:fld>
                    <a:endParaRPr lang="en-US" b="1" dirty="0">
                      <a:latin typeface="Century Gothic" panose="020B0502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A6F-4FD2-BB65-6EAA0119FFE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6205DC5-65F1-4479-85A9-918A03F10F4C}" type="CATEGORYNAME">
                      <a:rPr lang="en-US" b="1">
                        <a:latin typeface="Century Gothic" panose="020B0502020202020204" pitchFamily="34" charset="0"/>
                      </a:rPr>
                      <a:pPr/>
                      <a:t>[ИМЯ КАТЕГОРИИ]</a:t>
                    </a:fld>
                    <a:r>
                      <a:rPr lang="en-US" b="1" baseline="0" dirty="0">
                        <a:latin typeface="Century Gothic" panose="020B0502020202020204" pitchFamily="34" charset="0"/>
                      </a:rPr>
                      <a:t>
</a:t>
                    </a:r>
                    <a:fld id="{FFC813C9-9E33-4362-8E97-F4EA0D9BB107}" type="PERCENTAGE">
                      <a:rPr lang="en-US" b="1" baseline="0">
                        <a:latin typeface="Century Gothic" panose="020B0502020202020204" pitchFamily="34" charset="0"/>
                      </a:rPr>
                      <a:pPr/>
                      <a:t>[ПРОЦЕНТ]</a:t>
                    </a:fld>
                    <a:endParaRPr lang="en-US" b="1" baseline="0" dirty="0">
                      <a:latin typeface="Century Gothic" panose="020B0502020202020204" pitchFamily="34" charset="0"/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A6F-4FD2-BB65-6EAA0119FFEA}"/>
                </c:ext>
              </c:extLst>
            </c:dLbl>
            <c:dLbl>
              <c:idx val="5"/>
              <c:layout>
                <c:manualLayout>
                  <c:x val="-1.3675213675213675E-2"/>
                  <c:y val="-8.0482897384305842E-3"/>
                </c:manualLayout>
              </c:layout>
              <c:tx>
                <c:rich>
                  <a:bodyPr/>
                  <a:lstStyle/>
                  <a:p>
                    <a:fld id="{E232C497-B854-410A-9570-269E04DC3AEB}" type="CATEGORYNAME">
                      <a:rPr lang="en-US" b="1">
                        <a:latin typeface="Century Gothic" panose="020B0502020202020204" pitchFamily="34" charset="0"/>
                      </a:rPr>
                      <a:pPr/>
                      <a:t>[ИМЯ КАТЕГОРИИ]</a:t>
                    </a:fld>
                    <a:r>
                      <a:rPr lang="en-US" baseline="0" dirty="0">
                        <a:latin typeface="Century Gothic" panose="020B0502020202020204" pitchFamily="34" charset="0"/>
                      </a:rPr>
                      <a:t>
</a:t>
                    </a:r>
                    <a:fld id="{2A398FA4-A1E7-4C64-8EA3-93DE3A28B7C5}" type="PERCENTAGE">
                      <a:rPr lang="en-US" b="1" baseline="0">
                        <a:latin typeface="Century Gothic" panose="020B0502020202020204" pitchFamily="34" charset="0"/>
                      </a:rPr>
                      <a:pPr/>
                      <a:t>[ПРОЦЕНТ]</a:t>
                    </a:fld>
                    <a:endParaRPr lang="en-US" baseline="0" dirty="0">
                      <a:latin typeface="Century Gothic" panose="020B0502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A6F-4FD2-BB65-6EAA0119FFEA}"/>
                </c:ext>
              </c:extLst>
            </c:dLbl>
            <c:dLbl>
              <c:idx val="6"/>
              <c:layout>
                <c:manualLayout>
                  <c:x val="0"/>
                  <c:y val="-8.07821733420879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07157D-54FA-40E1-97C0-39D491EE48A6}" type="CATEGORYNAME">
                      <a:rPr lang="en-US" b="1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en-US" b="1" baseline="0" dirty="0">
                        <a:latin typeface="Century Gothic" panose="020B0502020202020204" pitchFamily="34" charset="0"/>
                      </a:rPr>
                      <a:t>
</a:t>
                    </a:r>
                    <a:fld id="{BAEC9093-394A-4389-802D-C73D4826F7CD}" type="PERCENTAGE">
                      <a:rPr lang="en-US" b="1" baseline="0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[ПРОЦЕНТ]</a:t>
                    </a:fld>
                    <a:endParaRPr lang="en-US" b="1" baseline="0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5002"/>
                        <a:gd name="adj2" fmla="val -71858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A6F-4FD2-BB65-6EAA0119FFEA}"/>
                </c:ext>
              </c:extLst>
            </c:dLbl>
            <c:dLbl>
              <c:idx val="7"/>
              <c:layout>
                <c:manualLayout>
                  <c:x val="1.1692850365212831E-3"/>
                  <c:y val="-0.1159614043007222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00A687-90A0-47AE-921B-DA01FAABCEA8}" type="CATEGORYNAME">
                      <a:rPr lang="en-US" b="1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en-US" b="1" baseline="0" dirty="0">
                        <a:latin typeface="Century Gothic" panose="020B0502020202020204" pitchFamily="34" charset="0"/>
                      </a:rPr>
                      <a:t>
</a:t>
                    </a:r>
                    <a:fld id="{DF8B4FB5-117F-4C5B-A8A3-7124C23BC16E}" type="PERCENTAGE">
                      <a:rPr lang="en-US" b="1" baseline="0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[ПРОЦЕНТ]</a:t>
                    </a:fld>
                    <a:endParaRPr lang="en-US" b="1" baseline="0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xfrm>
                  <a:off x="6350" y="1381380"/>
                  <a:ext cx="635588" cy="452956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8279"/>
                        <a:gd name="adj2" fmla="val 1225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703677760511642"/>
                      <c:h val="9.29409471437951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A6F-4FD2-BB65-6EAA0119FFEA}"/>
                </c:ext>
              </c:extLst>
            </c:dLbl>
            <c:dLbl>
              <c:idx val="8"/>
              <c:layout>
                <c:manualLayout>
                  <c:x val="-1.1692850365212833E-2"/>
                  <c:y val="-4.429990151017730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1F17CC-EE23-4A5D-88E8-19BEAFA48AD9}" type="CATEGORYNAME">
                      <a:rPr lang="en-US" b="1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en-US" b="1" baseline="0" dirty="0">
                        <a:latin typeface="Century Gothic" panose="020B0502020202020204" pitchFamily="34" charset="0"/>
                      </a:rPr>
                      <a:t>
</a:t>
                    </a:r>
                    <a:fld id="{65E986BE-2901-4E9B-9E7F-7D57763681D0}" type="PERCENTAGE">
                      <a:rPr lang="en-US" b="1" baseline="0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[ПРОЦЕНТ]</a:t>
                    </a:fld>
                    <a:endParaRPr lang="en-US" b="1" baseline="0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3442"/>
                        <a:gd name="adj2" fmla="val 53419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A6F-4FD2-BB65-6EAA0119FFEA}"/>
                </c:ext>
              </c:extLst>
            </c:dLbl>
            <c:dLbl>
              <c:idx val="9"/>
              <c:layout>
                <c:manualLayout>
                  <c:x val="1.6369990511297942E-2"/>
                  <c:y val="-6.775279054497701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9C0176-C8E7-4B5D-B7DB-886E57F421FD}" type="CATEGORYNAME">
                      <a:rPr lang="en-US" b="1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en-US" b="1" baseline="0" dirty="0">
                        <a:latin typeface="Century Gothic" panose="020B0502020202020204" pitchFamily="34" charset="0"/>
                      </a:rPr>
                      <a:t>
</a:t>
                    </a:r>
                    <a:fld id="{95D488B1-F117-4A87-93EA-B185FDD9364D}" type="PERCENTAGE">
                      <a:rPr lang="en-US" b="1" baseline="0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[ПРОЦЕНТ]</a:t>
                    </a:fld>
                    <a:endParaRPr lang="en-US" b="1" baseline="0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5114"/>
                        <a:gd name="adj2" fmla="val 96652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FA6F-4FD2-BB65-6EAA0119FFEA}"/>
                </c:ext>
              </c:extLst>
            </c:dLbl>
            <c:dLbl>
              <c:idx val="10"/>
              <c:layout>
                <c:manualLayout>
                  <c:x val="-3.2739981022595926E-2"/>
                  <c:y val="-3.9088148391332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A7356C-0B28-46CA-B2EE-53B08FCFC0FB}" type="CATEGORYNAME">
                      <a:rPr lang="en-US" b="1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en-US" b="1" baseline="0" dirty="0">
                        <a:latin typeface="Century Gothic" panose="020B0502020202020204" pitchFamily="34" charset="0"/>
                      </a:rPr>
                      <a:t>
</a:t>
                    </a:r>
                    <a:fld id="{F834F0C0-58E8-4091-8C2E-3DE7DD222D1E}" type="PERCENTAGE">
                      <a:rPr lang="en-US" b="1" baseline="0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[ПРОЦЕНТ]</a:t>
                    </a:fld>
                    <a:endParaRPr lang="en-US" b="1" baseline="0" dirty="0">
                      <a:latin typeface="Century Gothic" panose="020B0502020202020204" pitchFamily="34" charset="0"/>
                    </a:endParaRP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42067"/>
                        <a:gd name="adj2" fmla="val 137311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FA6F-4FD2-BB65-6EAA0119FFE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'TR Y2017 by countries'!$A$2:$A$12</c:f>
              <c:strCache>
                <c:ptCount val="11"/>
                <c:pt idx="0">
                  <c:v>USA</c:v>
                </c:pt>
                <c:pt idx="1">
                  <c:v>Luxemburg</c:v>
                </c:pt>
                <c:pt idx="2">
                  <c:v>Germany</c:v>
                </c:pt>
                <c:pt idx="3">
                  <c:v>France</c:v>
                </c:pt>
                <c:pt idx="4">
                  <c:v>Great Britain</c:v>
                </c:pt>
                <c:pt idx="5">
                  <c:v>Switzerland</c:v>
                </c:pt>
                <c:pt idx="6">
                  <c:v>Netherlands</c:v>
                </c:pt>
                <c:pt idx="7">
                  <c:v>Japan</c:v>
                </c:pt>
                <c:pt idx="8">
                  <c:v>Austria</c:v>
                </c:pt>
                <c:pt idx="9">
                  <c:v>China</c:v>
                </c:pt>
                <c:pt idx="10">
                  <c:v>Other</c:v>
                </c:pt>
              </c:strCache>
            </c:strRef>
          </c:cat>
          <c:val>
            <c:numRef>
              <c:f>'TR Y2017 by countries'!$B$2:$B$12</c:f>
              <c:numCache>
                <c:formatCode>#,##0.00</c:formatCode>
                <c:ptCount val="11"/>
                <c:pt idx="0">
                  <c:v>148420080000</c:v>
                </c:pt>
                <c:pt idx="1">
                  <c:v>66583712000</c:v>
                </c:pt>
                <c:pt idx="2">
                  <c:v>61120337000</c:v>
                </c:pt>
                <c:pt idx="3">
                  <c:v>55836642600</c:v>
                </c:pt>
                <c:pt idx="4">
                  <c:v>47518731000</c:v>
                </c:pt>
                <c:pt idx="5">
                  <c:v>41060883900</c:v>
                </c:pt>
                <c:pt idx="6">
                  <c:v>40988486100</c:v>
                </c:pt>
                <c:pt idx="7">
                  <c:v>35161813900</c:v>
                </c:pt>
                <c:pt idx="8">
                  <c:v>28552940000</c:v>
                </c:pt>
                <c:pt idx="9">
                  <c:v>20191348000</c:v>
                </c:pt>
                <c:pt idx="10">
                  <c:v>99570181600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A6F-4FD2-BB65-6EAA0119F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410388594594"/>
          <c:y val="5.9795322400027016E-2"/>
          <c:w val="0.77725210651686993"/>
          <c:h val="0.819574090276784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3C-4170-853B-43BDE98CBA0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'1'!$L$2:$L$3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'1'!$N$2:$N$3</c:f>
              <c:numCache>
                <c:formatCode>#\ ##0.0</c:formatCode>
                <c:ptCount val="2"/>
                <c:pt idx="0">
                  <c:v>31606.4457</c:v>
                </c:pt>
                <c:pt idx="1">
                  <c:v>32291.900100000003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C-4170-853B-43BDE98CBA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7716760"/>
        <c:axId val="717715120"/>
      </c:barChart>
      <c:catAx>
        <c:axId val="71771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17715120"/>
        <c:crosses val="autoZero"/>
        <c:auto val="1"/>
        <c:lblAlgn val="ctr"/>
        <c:lblOffset val="100"/>
        <c:noMultiLvlLbl val="0"/>
      </c:catAx>
      <c:valAx>
        <c:axId val="71771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100"/>
                  <a:t>Mio, USD</a:t>
                </a:r>
                <a:endParaRPr lang="uk-UA" sz="11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1771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000" b="1" dirty="0"/>
              <a:t>Investments EU (TOP 10) to Ukraine in 2018</a:t>
            </a:r>
            <a:endParaRPr lang="uk-UA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395745249045981"/>
          <c:y val="0.12710139674928211"/>
          <c:w val="0.55205772222887139"/>
          <c:h val="0.74423509169302204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B1-4705-9188-31058689EAE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B1-4705-9188-31058689EAE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B1-4705-9188-31058689EAE1}"/>
              </c:ext>
            </c:extLst>
          </c:dPt>
          <c:dPt>
            <c:idx val="3"/>
            <c:bubble3D val="0"/>
            <c:explosion val="37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B1-4705-9188-31058689EAE1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B1-4705-9188-31058689EAE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B1-4705-9188-31058689EAE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5B1-4705-9188-31058689EAE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5B1-4705-9188-31058689EAE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B1-4705-9188-31058689EAE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5B1-4705-9188-31058689EAE1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5B1-4705-9188-31058689EAE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5B1-4705-9188-31058689E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'[pi_ak_ks_reg_u (1).xlsx]5'!$A$8:$A$17</c:f>
              <c:strCache>
                <c:ptCount val="10"/>
                <c:pt idx="0">
                  <c:v>Cyprus</c:v>
                </c:pt>
                <c:pt idx="1">
                  <c:v>The Netherlands</c:v>
                </c:pt>
                <c:pt idx="2">
                  <c:v>United Kingdom</c:v>
                </c:pt>
                <c:pt idx="3">
                  <c:v>Germany</c:v>
                </c:pt>
                <c:pt idx="4">
                  <c:v>Austria</c:v>
                </c:pt>
                <c:pt idx="5">
                  <c:v>France</c:v>
                </c:pt>
                <c:pt idx="6">
                  <c:v>Poland </c:v>
                </c:pt>
                <c:pt idx="7">
                  <c:v>Luxemburg</c:v>
                </c:pt>
                <c:pt idx="8">
                  <c:v>Hungary</c:v>
                </c:pt>
                <c:pt idx="9">
                  <c:v>Sweden</c:v>
                </c:pt>
              </c:strCache>
            </c:strRef>
          </c:cat>
          <c:val>
            <c:numRef>
              <c:f>'[pi_ak_ks_reg_u (1).xlsx]5'!$L$8:$L$17</c:f>
              <c:numCache>
                <c:formatCode>0.0%</c:formatCode>
                <c:ptCount val="10"/>
                <c:pt idx="0">
                  <c:v>0.38300000000000001</c:v>
                </c:pt>
                <c:pt idx="1">
                  <c:v>0.30499999999999999</c:v>
                </c:pt>
                <c:pt idx="2">
                  <c:v>8.4000000000000005E-2</c:v>
                </c:pt>
                <c:pt idx="3">
                  <c:v>7.1999999999999995E-2</c:v>
                </c:pt>
                <c:pt idx="4">
                  <c:v>4.2999999999999997E-2</c:v>
                </c:pt>
                <c:pt idx="5">
                  <c:v>2.7E-2</c:v>
                </c:pt>
                <c:pt idx="6">
                  <c:v>2.5999999999999999E-2</c:v>
                </c:pt>
                <c:pt idx="7">
                  <c:v>2.3E-2</c:v>
                </c:pt>
                <c:pt idx="8">
                  <c:v>2.1999999999999999E-2</c:v>
                </c:pt>
                <c:pt idx="9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5B1-4705-9188-31058689EAE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87218893575861"/>
          <c:y val="0.89482462758730752"/>
          <c:w val="0.84181995673438215"/>
          <c:h val="8.8447836099999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B1A7-1609-4F5D-A04C-096D173231D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175CF4-85B3-40C7-9F59-2E530BD95241}">
      <dgm:prSet phldrT="[Текст]"/>
      <dgm:spPr>
        <a:solidFill>
          <a:schemeClr val="bg2"/>
        </a:solidFill>
      </dgm:spPr>
      <dgm:t>
        <a:bodyPr/>
        <a:lstStyle/>
        <a:p>
          <a:r>
            <a:rPr lang="en-US" altLang="ru-RU" b="1" dirty="0" smtClean="0">
              <a:solidFill>
                <a:srgbClr val="FF000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77</a:t>
          </a:r>
          <a:r>
            <a:rPr lang="en-US" altLang="ru-RU" b="1" dirty="0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 operating </a:t>
          </a:r>
          <a:r>
            <a:rPr lang="en-GB" altLang="ru-RU" b="1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banks (down from 86 in 2017 and</a:t>
          </a:r>
          <a:br>
            <a:rPr lang="en-GB" altLang="ru-RU" b="1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altLang="ru-RU" b="1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 186 banks in 2016)</a:t>
          </a:r>
          <a:endParaRPr lang="ru-RU">
            <a:solidFill>
              <a:schemeClr val="tx1"/>
            </a:solidFill>
          </a:endParaRPr>
        </a:p>
      </dgm:t>
    </dgm:pt>
    <dgm:pt modelId="{7C089E88-8FFC-4465-B219-6299F91A9A8F}" type="parTrans" cxnId="{7D514E7A-68E5-40A1-B961-4B24785D6744}">
      <dgm:prSet/>
      <dgm:spPr/>
      <dgm:t>
        <a:bodyPr/>
        <a:lstStyle/>
        <a:p>
          <a:endParaRPr lang="ru-RU"/>
        </a:p>
      </dgm:t>
    </dgm:pt>
    <dgm:pt modelId="{EA404467-9BC8-497F-A3FD-75CFE0966902}" type="sibTrans" cxnId="{7D514E7A-68E5-40A1-B961-4B24785D6744}">
      <dgm:prSet/>
      <dgm:spPr/>
      <dgm:t>
        <a:bodyPr/>
        <a:lstStyle/>
        <a:p>
          <a:endParaRPr lang="ru-RU"/>
        </a:p>
      </dgm:t>
    </dgm:pt>
    <dgm:pt modelId="{417D6DBE-5FA2-416C-9AE3-3699F1C63098}">
      <dgm:prSet phldrT="[Текст]"/>
      <dgm:spPr>
        <a:solidFill>
          <a:schemeClr val="bg2"/>
        </a:solidFill>
      </dgm:spPr>
      <dgm:t>
        <a:bodyPr/>
        <a:lstStyle/>
        <a:p>
          <a:r>
            <a:rPr lang="ru-RU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21</a:t>
          </a:r>
          <a:r>
            <a:rPr lang="en-US" b="1" spc="-1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banks with foreign capital</a:t>
          </a:r>
          <a:endParaRPr lang="ru-RU">
            <a:solidFill>
              <a:schemeClr val="tx1"/>
            </a:solidFill>
          </a:endParaRPr>
        </a:p>
      </dgm:t>
    </dgm:pt>
    <dgm:pt modelId="{EFDF000B-290A-4F9F-98C1-9FB5FBE39117}" type="parTrans" cxnId="{0081EE32-DC75-46FB-AA8E-DD15F8F09E58}">
      <dgm:prSet/>
      <dgm:spPr/>
      <dgm:t>
        <a:bodyPr/>
        <a:lstStyle/>
        <a:p>
          <a:endParaRPr lang="ru-RU"/>
        </a:p>
      </dgm:t>
    </dgm:pt>
    <dgm:pt modelId="{85CA0B8F-05C8-4148-A390-17B0C2F0A38A}" type="sibTrans" cxnId="{0081EE32-DC75-46FB-AA8E-DD15F8F09E58}">
      <dgm:prSet/>
      <dgm:spPr/>
      <dgm:t>
        <a:bodyPr/>
        <a:lstStyle/>
        <a:p>
          <a:endParaRPr lang="ru-RU"/>
        </a:p>
      </dgm:t>
    </dgm:pt>
    <dgm:pt modelId="{1874E06B-6F45-4E0E-9882-C8795B3D35D5}">
      <dgm:prSet phldrT="[Текст]"/>
      <dgm:spPr>
        <a:solidFill>
          <a:schemeClr val="bg2"/>
        </a:solidFill>
      </dgm:spPr>
      <dgm:t>
        <a:bodyPr/>
        <a:lstStyle/>
        <a:p>
          <a:r>
            <a:rPr lang="en-US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5</a:t>
          </a:r>
          <a:r>
            <a:rPr lang="en-US" b="1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state owned banks having almost 55% of total assets</a:t>
          </a:r>
          <a:endParaRPr lang="ru-RU" dirty="0">
            <a:solidFill>
              <a:schemeClr val="tx1"/>
            </a:solidFill>
          </a:endParaRPr>
        </a:p>
      </dgm:t>
    </dgm:pt>
    <dgm:pt modelId="{CB9C5014-5A18-45CA-8086-8D16799EF4BB}" type="parTrans" cxnId="{1B9B56B6-CEA0-4A77-8717-19173C1A4C43}">
      <dgm:prSet/>
      <dgm:spPr/>
      <dgm:t>
        <a:bodyPr/>
        <a:lstStyle/>
        <a:p>
          <a:endParaRPr lang="ru-RU"/>
        </a:p>
      </dgm:t>
    </dgm:pt>
    <dgm:pt modelId="{FAADECDF-6B41-4A18-8C26-345F3B5C5811}" type="sibTrans" cxnId="{1B9B56B6-CEA0-4A77-8717-19173C1A4C43}">
      <dgm:prSet/>
      <dgm:spPr/>
      <dgm:t>
        <a:bodyPr/>
        <a:lstStyle/>
        <a:p>
          <a:endParaRPr lang="ru-RU"/>
        </a:p>
      </dgm:t>
    </dgm:pt>
    <dgm:pt modelId="{2F77CD86-43A1-4736-9304-32470222BD10}">
      <dgm:prSet phldrT="[Текст]"/>
      <dgm:spPr>
        <a:solidFill>
          <a:schemeClr val="bg2"/>
        </a:solidFill>
      </dgm:spPr>
      <dgm:t>
        <a:bodyPr/>
        <a:lstStyle/>
        <a:p>
          <a:r>
            <a:rPr lang="en-US" b="1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Very fragmented banking system (no private bank with more than </a:t>
          </a:r>
          <a:r>
            <a:rPr lang="en-US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5 %</a:t>
          </a:r>
          <a:r>
            <a:rPr lang="en-US" b="1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market share</a:t>
          </a:r>
          <a:r>
            <a:rPr lang="ru-RU" b="1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</a:t>
          </a:r>
          <a:r>
            <a:rPr lang="en-US" b="1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in assets)</a:t>
          </a:r>
          <a:endParaRPr lang="ru-RU" dirty="0">
            <a:solidFill>
              <a:schemeClr val="tx1"/>
            </a:solidFill>
          </a:endParaRPr>
        </a:p>
      </dgm:t>
    </dgm:pt>
    <dgm:pt modelId="{AC69314E-D483-4D38-8ACF-A300DB360160}" type="parTrans" cxnId="{17FF2DFB-BDDB-4EDF-89AF-7096DA3F1832}">
      <dgm:prSet/>
      <dgm:spPr/>
      <dgm:t>
        <a:bodyPr/>
        <a:lstStyle/>
        <a:p>
          <a:endParaRPr lang="ru-RU"/>
        </a:p>
      </dgm:t>
    </dgm:pt>
    <dgm:pt modelId="{E7513E0C-23FF-4582-BC0B-A478E1792B47}" type="sibTrans" cxnId="{17FF2DFB-BDDB-4EDF-89AF-7096DA3F1832}">
      <dgm:prSet/>
      <dgm:spPr/>
      <dgm:t>
        <a:bodyPr/>
        <a:lstStyle/>
        <a:p>
          <a:endParaRPr lang="ru-RU"/>
        </a:p>
      </dgm:t>
    </dgm:pt>
    <dgm:pt modelId="{6D591063-7EC1-43D6-9B29-61CF8BFD2680}">
      <dgm:prSet phldrT="[Текст]"/>
      <dgm:spPr>
        <a:solidFill>
          <a:schemeClr val="bg2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In 2018 banks earned </a:t>
          </a:r>
          <a:r>
            <a:rPr lang="en-US" b="1" dirty="0" smtClean="0">
              <a:solidFill>
                <a:srgbClr val="FF000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UAH 21.7 </a:t>
          </a:r>
          <a:r>
            <a:rPr lang="en-US" b="1" dirty="0" err="1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bln</a:t>
          </a:r>
          <a:r>
            <a:rPr lang="en-US" b="1" dirty="0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 in net profit (vs net loss UAH 25 </a:t>
          </a:r>
          <a:r>
            <a:rPr lang="en-US" b="1" dirty="0" err="1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bln</a:t>
          </a:r>
          <a:r>
            <a:rPr lang="en-US" b="1" dirty="0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 in 2017)</a:t>
          </a:r>
          <a:endParaRPr lang="ru-RU" dirty="0">
            <a:solidFill>
              <a:schemeClr val="tx1"/>
            </a:solidFill>
          </a:endParaRPr>
        </a:p>
      </dgm:t>
    </dgm:pt>
    <dgm:pt modelId="{DA435B39-8CF4-4C45-B097-6245CB8115BC}" type="parTrans" cxnId="{0EAAF80C-A465-4E94-8CCC-811F768B413D}">
      <dgm:prSet/>
      <dgm:spPr/>
      <dgm:t>
        <a:bodyPr/>
        <a:lstStyle/>
        <a:p>
          <a:endParaRPr lang="ru-RU"/>
        </a:p>
      </dgm:t>
    </dgm:pt>
    <dgm:pt modelId="{14F87D33-0CB2-454D-B7C5-E0875F8F0AA1}" type="sibTrans" cxnId="{0EAAF80C-A465-4E94-8CCC-811F768B413D}">
      <dgm:prSet/>
      <dgm:spPr/>
      <dgm:t>
        <a:bodyPr/>
        <a:lstStyle/>
        <a:p>
          <a:endParaRPr lang="ru-RU"/>
        </a:p>
      </dgm:t>
    </dgm:pt>
    <dgm:pt modelId="{2B72EB95-87C0-4A8E-987B-0D9CB46BCC74}">
      <dgm:prSet phldrT="[Текст]"/>
      <dgm:spPr>
        <a:solidFill>
          <a:schemeClr val="bg2"/>
        </a:solidFill>
      </dgm:spPr>
      <dgm:t>
        <a:bodyPr/>
        <a:lstStyle/>
        <a:p>
          <a:r>
            <a:rPr lang="en-US" b="1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In </a:t>
          </a:r>
          <a:r>
            <a:rPr lang="en-US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2018 </a:t>
          </a:r>
          <a:r>
            <a:rPr lang="en-US" b="1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Ukraine’s banking sector has been profitable</a:t>
          </a:r>
          <a:r>
            <a:rPr lang="ru-RU" b="1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</a:t>
          </a:r>
          <a:r>
            <a:rPr lang="en-US" b="1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since 2014</a:t>
          </a:r>
          <a:endParaRPr lang="ru-RU" dirty="0">
            <a:solidFill>
              <a:schemeClr val="tx1"/>
            </a:solidFill>
          </a:endParaRPr>
        </a:p>
      </dgm:t>
    </dgm:pt>
    <dgm:pt modelId="{55809145-16B5-49A2-894B-46A47391153E}" type="parTrans" cxnId="{9F1348F0-4805-4FCD-AE60-6D20803C9DBB}">
      <dgm:prSet/>
      <dgm:spPr/>
      <dgm:t>
        <a:bodyPr/>
        <a:lstStyle/>
        <a:p>
          <a:endParaRPr lang="ru-RU"/>
        </a:p>
      </dgm:t>
    </dgm:pt>
    <dgm:pt modelId="{F294A243-B726-4D35-9450-8108FFEE737F}" type="sibTrans" cxnId="{9F1348F0-4805-4FCD-AE60-6D20803C9DBB}">
      <dgm:prSet/>
      <dgm:spPr/>
      <dgm:t>
        <a:bodyPr/>
        <a:lstStyle/>
        <a:p>
          <a:endParaRPr lang="ru-RU"/>
        </a:p>
      </dgm:t>
    </dgm:pt>
    <dgm:pt modelId="{A78CC897-2204-4A00-B6CF-D5690D1C8F71}" type="pres">
      <dgm:prSet presAssocID="{9271B1A7-1609-4F5D-A04C-096D173231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70F83-98C3-4540-8466-156B43EDD818}" type="pres">
      <dgm:prSet presAssocID="{6E175CF4-85B3-40C7-9F59-2E530BD952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67040-057D-4F5F-99B2-11D57D0FD5AE}" type="pres">
      <dgm:prSet presAssocID="{EA404467-9BC8-497F-A3FD-75CFE0966902}" presName="sibTrans" presStyleCnt="0"/>
      <dgm:spPr/>
    </dgm:pt>
    <dgm:pt modelId="{BE50B1B6-FB17-44F3-9617-1686830FD8FC}" type="pres">
      <dgm:prSet presAssocID="{417D6DBE-5FA2-416C-9AE3-3699F1C6309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035DF-D320-491F-8DAD-CDFF33F722A9}" type="pres">
      <dgm:prSet presAssocID="{85CA0B8F-05C8-4148-A390-17B0C2F0A38A}" presName="sibTrans" presStyleCnt="0"/>
      <dgm:spPr/>
    </dgm:pt>
    <dgm:pt modelId="{EA1CF5EC-6267-4211-83A6-CC741E115E99}" type="pres">
      <dgm:prSet presAssocID="{1874E06B-6F45-4E0E-9882-C8795B3D35D5}" presName="node" presStyleLbl="node1" presStyleIdx="2" presStyleCnt="6" custLinFactNeighborX="-1318" custLinFactNeighborY="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661F7-529A-4E18-B13B-29B252A342D5}" type="pres">
      <dgm:prSet presAssocID="{FAADECDF-6B41-4A18-8C26-345F3B5C5811}" presName="sibTrans" presStyleCnt="0"/>
      <dgm:spPr/>
    </dgm:pt>
    <dgm:pt modelId="{C9925A65-4E31-4DDF-BBD6-8F43518EA6F3}" type="pres">
      <dgm:prSet presAssocID="{2F77CD86-43A1-4736-9304-32470222BD10}" presName="node" presStyleLbl="node1" presStyleIdx="3" presStyleCnt="6" custLinFactNeighborX="-264" custLinFactNeighborY="-3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183F2-F501-4608-8C7B-FB846F85E748}" type="pres">
      <dgm:prSet presAssocID="{E7513E0C-23FF-4582-BC0B-A478E1792B47}" presName="sibTrans" presStyleCnt="0"/>
      <dgm:spPr/>
    </dgm:pt>
    <dgm:pt modelId="{4A8B1311-DB8E-43BE-81B0-02106FC04AAD}" type="pres">
      <dgm:prSet presAssocID="{6D591063-7EC1-43D6-9B29-61CF8BFD2680}" presName="node" presStyleLbl="node1" presStyleIdx="4" presStyleCnt="6" custLinFactNeighborX="-56" custLinFactNeighborY="-5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83B6B-13D4-42C3-B72B-A80926C2ED16}" type="pres">
      <dgm:prSet presAssocID="{14F87D33-0CB2-454D-B7C5-E0875F8F0AA1}" presName="sibTrans" presStyleCnt="0"/>
      <dgm:spPr/>
    </dgm:pt>
    <dgm:pt modelId="{888C02C8-9298-47F4-8F47-592822FBE89A}" type="pres">
      <dgm:prSet presAssocID="{2B72EB95-87C0-4A8E-987B-0D9CB46BCC74}" presName="node" presStyleLbl="node1" presStyleIdx="5" presStyleCnt="6" custLinFactNeighborX="5008" custLinFactNeighborY="-3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ABB9F-8CF0-41EB-8126-694BE459264C}" type="presOf" srcId="{6E175CF4-85B3-40C7-9F59-2E530BD95241}" destId="{86970F83-98C3-4540-8466-156B43EDD818}" srcOrd="0" destOrd="0" presId="urn:microsoft.com/office/officeart/2005/8/layout/default"/>
    <dgm:cxn modelId="{9062ED4D-4A70-40F5-9345-F74DD2BA69EF}" type="presOf" srcId="{417D6DBE-5FA2-416C-9AE3-3699F1C63098}" destId="{BE50B1B6-FB17-44F3-9617-1686830FD8FC}" srcOrd="0" destOrd="0" presId="urn:microsoft.com/office/officeart/2005/8/layout/default"/>
    <dgm:cxn modelId="{0081EE32-DC75-46FB-AA8E-DD15F8F09E58}" srcId="{9271B1A7-1609-4F5D-A04C-096D173231DB}" destId="{417D6DBE-5FA2-416C-9AE3-3699F1C63098}" srcOrd="1" destOrd="0" parTransId="{EFDF000B-290A-4F9F-98C1-9FB5FBE39117}" sibTransId="{85CA0B8F-05C8-4148-A390-17B0C2F0A38A}"/>
    <dgm:cxn modelId="{65E2F058-D633-4F75-B6B6-77B3AC2A59F0}" type="presOf" srcId="{2F77CD86-43A1-4736-9304-32470222BD10}" destId="{C9925A65-4E31-4DDF-BBD6-8F43518EA6F3}" srcOrd="0" destOrd="0" presId="urn:microsoft.com/office/officeart/2005/8/layout/default"/>
    <dgm:cxn modelId="{17FF2DFB-BDDB-4EDF-89AF-7096DA3F1832}" srcId="{9271B1A7-1609-4F5D-A04C-096D173231DB}" destId="{2F77CD86-43A1-4736-9304-32470222BD10}" srcOrd="3" destOrd="0" parTransId="{AC69314E-D483-4D38-8ACF-A300DB360160}" sibTransId="{E7513E0C-23FF-4582-BC0B-A478E1792B47}"/>
    <dgm:cxn modelId="{F5977813-853E-4B0C-9D29-9CEF3894A9CB}" type="presOf" srcId="{2B72EB95-87C0-4A8E-987B-0D9CB46BCC74}" destId="{888C02C8-9298-47F4-8F47-592822FBE89A}" srcOrd="0" destOrd="0" presId="urn:microsoft.com/office/officeart/2005/8/layout/default"/>
    <dgm:cxn modelId="{9F1348F0-4805-4FCD-AE60-6D20803C9DBB}" srcId="{9271B1A7-1609-4F5D-A04C-096D173231DB}" destId="{2B72EB95-87C0-4A8E-987B-0D9CB46BCC74}" srcOrd="5" destOrd="0" parTransId="{55809145-16B5-49A2-894B-46A47391153E}" sibTransId="{F294A243-B726-4D35-9450-8108FFEE737F}"/>
    <dgm:cxn modelId="{7D514E7A-68E5-40A1-B961-4B24785D6744}" srcId="{9271B1A7-1609-4F5D-A04C-096D173231DB}" destId="{6E175CF4-85B3-40C7-9F59-2E530BD95241}" srcOrd="0" destOrd="0" parTransId="{7C089E88-8FFC-4465-B219-6299F91A9A8F}" sibTransId="{EA404467-9BC8-497F-A3FD-75CFE0966902}"/>
    <dgm:cxn modelId="{309473DD-0B10-42D4-9EAE-AEB7505F1BA8}" type="presOf" srcId="{9271B1A7-1609-4F5D-A04C-096D173231DB}" destId="{A78CC897-2204-4A00-B6CF-D5690D1C8F71}" srcOrd="0" destOrd="0" presId="urn:microsoft.com/office/officeart/2005/8/layout/default"/>
    <dgm:cxn modelId="{1B9B56B6-CEA0-4A77-8717-19173C1A4C43}" srcId="{9271B1A7-1609-4F5D-A04C-096D173231DB}" destId="{1874E06B-6F45-4E0E-9882-C8795B3D35D5}" srcOrd="2" destOrd="0" parTransId="{CB9C5014-5A18-45CA-8086-8D16799EF4BB}" sibTransId="{FAADECDF-6B41-4A18-8C26-345F3B5C5811}"/>
    <dgm:cxn modelId="{E317FDCB-262E-4E4F-BDF6-70D56108BC01}" type="presOf" srcId="{1874E06B-6F45-4E0E-9882-C8795B3D35D5}" destId="{EA1CF5EC-6267-4211-83A6-CC741E115E99}" srcOrd="0" destOrd="0" presId="urn:microsoft.com/office/officeart/2005/8/layout/default"/>
    <dgm:cxn modelId="{82876159-6839-496A-8665-19F1A1E61ABB}" type="presOf" srcId="{6D591063-7EC1-43D6-9B29-61CF8BFD2680}" destId="{4A8B1311-DB8E-43BE-81B0-02106FC04AAD}" srcOrd="0" destOrd="0" presId="urn:microsoft.com/office/officeart/2005/8/layout/default"/>
    <dgm:cxn modelId="{0EAAF80C-A465-4E94-8CCC-811F768B413D}" srcId="{9271B1A7-1609-4F5D-A04C-096D173231DB}" destId="{6D591063-7EC1-43D6-9B29-61CF8BFD2680}" srcOrd="4" destOrd="0" parTransId="{DA435B39-8CF4-4C45-B097-6245CB8115BC}" sibTransId="{14F87D33-0CB2-454D-B7C5-E0875F8F0AA1}"/>
    <dgm:cxn modelId="{B66448D2-AB3E-4C6E-9704-B84DD9B4BA77}" type="presParOf" srcId="{A78CC897-2204-4A00-B6CF-D5690D1C8F71}" destId="{86970F83-98C3-4540-8466-156B43EDD818}" srcOrd="0" destOrd="0" presId="urn:microsoft.com/office/officeart/2005/8/layout/default"/>
    <dgm:cxn modelId="{82BED62A-D252-40CD-8445-8C96780E8680}" type="presParOf" srcId="{A78CC897-2204-4A00-B6CF-D5690D1C8F71}" destId="{FAD67040-057D-4F5F-99B2-11D57D0FD5AE}" srcOrd="1" destOrd="0" presId="urn:microsoft.com/office/officeart/2005/8/layout/default"/>
    <dgm:cxn modelId="{5B53507D-1BBA-4D55-AC25-B4F62C5EEA90}" type="presParOf" srcId="{A78CC897-2204-4A00-B6CF-D5690D1C8F71}" destId="{BE50B1B6-FB17-44F3-9617-1686830FD8FC}" srcOrd="2" destOrd="0" presId="urn:microsoft.com/office/officeart/2005/8/layout/default"/>
    <dgm:cxn modelId="{16C646BC-4897-48D3-9BD3-7101DA7A396E}" type="presParOf" srcId="{A78CC897-2204-4A00-B6CF-D5690D1C8F71}" destId="{6E8035DF-D320-491F-8DAD-CDFF33F722A9}" srcOrd="3" destOrd="0" presId="urn:microsoft.com/office/officeart/2005/8/layout/default"/>
    <dgm:cxn modelId="{C8697A1E-576E-4BF4-AC25-BADAF130C69C}" type="presParOf" srcId="{A78CC897-2204-4A00-B6CF-D5690D1C8F71}" destId="{EA1CF5EC-6267-4211-83A6-CC741E115E99}" srcOrd="4" destOrd="0" presId="urn:microsoft.com/office/officeart/2005/8/layout/default"/>
    <dgm:cxn modelId="{6B1E1968-81BB-49C8-8A5B-EC010F45C99D}" type="presParOf" srcId="{A78CC897-2204-4A00-B6CF-D5690D1C8F71}" destId="{673661F7-529A-4E18-B13B-29B252A342D5}" srcOrd="5" destOrd="0" presId="urn:microsoft.com/office/officeart/2005/8/layout/default"/>
    <dgm:cxn modelId="{AA113F09-0FE0-4270-8690-B2AE6D7A0FDC}" type="presParOf" srcId="{A78CC897-2204-4A00-B6CF-D5690D1C8F71}" destId="{C9925A65-4E31-4DDF-BBD6-8F43518EA6F3}" srcOrd="6" destOrd="0" presId="urn:microsoft.com/office/officeart/2005/8/layout/default"/>
    <dgm:cxn modelId="{A696814A-D9D6-4C18-BC6F-42F727E4CC2D}" type="presParOf" srcId="{A78CC897-2204-4A00-B6CF-D5690D1C8F71}" destId="{026183F2-F501-4608-8C7B-FB846F85E748}" srcOrd="7" destOrd="0" presId="urn:microsoft.com/office/officeart/2005/8/layout/default"/>
    <dgm:cxn modelId="{C96461B2-D9DA-4825-8344-2B6DF87A3C3D}" type="presParOf" srcId="{A78CC897-2204-4A00-B6CF-D5690D1C8F71}" destId="{4A8B1311-DB8E-43BE-81B0-02106FC04AAD}" srcOrd="8" destOrd="0" presId="urn:microsoft.com/office/officeart/2005/8/layout/default"/>
    <dgm:cxn modelId="{4A1D811C-29E9-4BD3-9E93-E15D657254CC}" type="presParOf" srcId="{A78CC897-2204-4A00-B6CF-D5690D1C8F71}" destId="{DC883B6B-13D4-42C3-B72B-A80926C2ED16}" srcOrd="9" destOrd="0" presId="urn:microsoft.com/office/officeart/2005/8/layout/default"/>
    <dgm:cxn modelId="{ABD6AEB2-5BB3-4062-9619-C9CDE4E6A81D}" type="presParOf" srcId="{A78CC897-2204-4A00-B6CF-D5690D1C8F71}" destId="{888C02C8-9298-47F4-8F47-592822FBE89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D7D7B-96BD-4EF6-AB96-8B224DF2F0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AD70165-150B-4C54-9D38-3B285FDCD69E}">
      <dgm:prSet phldrT="[Текст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Total of over </a:t>
          </a:r>
          <a:r>
            <a:rPr lang="en-US" sz="1600" b="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2.5 Mio </a:t>
          </a:r>
          <a:r>
            <a:rPr lang="en-US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customers across the country, serviced in almost 500 branches in all regions of Ukraine (</a:t>
          </a:r>
          <a:r>
            <a:rPr lang="ru-RU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с</a:t>
          </a:r>
          <a:r>
            <a:rPr lang="en-US" sz="1600" spc="-1" dirty="0" err="1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orporate</a:t>
          </a:r>
          <a:r>
            <a:rPr lang="en-US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clients</a:t>
          </a:r>
          <a:r>
            <a:rPr lang="ru-RU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</a:t>
          </a:r>
          <a:r>
            <a:rPr lang="en-US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of </a:t>
          </a:r>
          <a:r>
            <a:rPr lang="en-US" sz="1600" b="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them </a:t>
          </a:r>
          <a:r>
            <a:rPr lang="uk-UA" sz="1600" b="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14 885</a:t>
          </a:r>
          <a:r>
            <a:rPr lang="uk-UA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)</a:t>
          </a:r>
          <a:endParaRPr lang="ru-RU" sz="1600" spc="-1" dirty="0">
            <a:solidFill>
              <a:schemeClr val="tx1"/>
            </a:solidFill>
            <a:uFill>
              <a:solidFill>
                <a:srgbClr val="FFFFFF"/>
              </a:solidFill>
            </a:uFill>
            <a:latin typeface="Century Gothic" panose="020B0502020202020204" pitchFamily="34" charset="0"/>
            <a:ea typeface="DejaVu Sans"/>
          </a:endParaRPr>
        </a:p>
      </dgm:t>
    </dgm:pt>
    <dgm:pt modelId="{4A939335-4912-4807-A5B7-F1DF7C25F20D}" type="parTrans" cxnId="{264D052C-ACAE-4472-AE5C-744FB1EA488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373A4AD-ABAD-488C-A05A-14B20A18A5B4}" type="sibTrans" cxnId="{264D052C-ACAE-4472-AE5C-744FB1EA488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CF152C1-ADC5-4A31-B36E-20FBE13387B2}">
      <dgm:prSet custT="1"/>
      <dgm:spPr>
        <a:solidFill>
          <a:schemeClr val="bg1">
            <a:alpha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Corporate Business Assets </a:t>
          </a:r>
          <a:r>
            <a:rPr lang="nl-NL" sz="1600" b="1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by RBA</a:t>
          </a:r>
          <a:r>
            <a:rPr lang="nl-NL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: UAH 36.</a:t>
          </a:r>
          <a:r>
            <a:rPr lang="ru-RU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3</a:t>
          </a:r>
          <a:r>
            <a:rPr lang="nl-NL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bln in 2018 vs UAH 29.3 bln in 2017 (+2</a:t>
          </a:r>
          <a:r>
            <a:rPr lang="ru-RU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4</a:t>
          </a:r>
          <a:r>
            <a:rPr lang="nl-NL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% growth year on year)</a:t>
          </a:r>
        </a:p>
        <a:p>
          <a:r>
            <a:rPr lang="nl-NL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Corporate Business Assets </a:t>
          </a:r>
          <a:r>
            <a:rPr lang="nl-NL" sz="1600" b="1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by UA market</a:t>
          </a:r>
          <a:r>
            <a:rPr lang="nl-NL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: UAH </a:t>
          </a:r>
          <a:r>
            <a:rPr lang="ru-RU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480,0 </a:t>
          </a:r>
          <a:r>
            <a:rPr lang="nl-NL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bln 2018 vs UAH </a:t>
          </a:r>
          <a:r>
            <a:rPr lang="ru-RU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469,2 </a:t>
          </a:r>
          <a:r>
            <a:rPr lang="nl-NL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bln in 2017</a:t>
          </a:r>
          <a:r>
            <a:rPr lang="ru-RU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(+ 2,3 % </a:t>
          </a:r>
          <a:r>
            <a:rPr lang="nl-NL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growth year on year</a:t>
          </a:r>
          <a:r>
            <a:rPr lang="ru-RU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)</a:t>
          </a:r>
          <a:r>
            <a:rPr lang="nl-NL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</a:t>
          </a:r>
          <a:endParaRPr lang="ru-RU" sz="1600" spc="-1" dirty="0" smtClean="0">
            <a:solidFill>
              <a:schemeClr val="tx1"/>
            </a:solidFill>
            <a:uFill>
              <a:solidFill>
                <a:srgbClr val="FFFFFF"/>
              </a:solidFill>
            </a:uFill>
            <a:latin typeface="Century Gothic" panose="020B0502020202020204" pitchFamily="34" charset="0"/>
            <a:ea typeface="DejaVu Sans"/>
          </a:endParaRPr>
        </a:p>
      </dgm:t>
    </dgm:pt>
    <dgm:pt modelId="{2A5C9969-7EE8-424C-BAE9-42978E89A7BD}" type="parTrans" cxnId="{4BFA8997-252B-45DD-A8E5-CB12809D8AF2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C47DD0F-BDCE-49CD-8EAA-DAA659B0F218}" type="sibTrans" cxnId="{4BFA8997-252B-45DD-A8E5-CB12809D8AF2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2016F09-A589-4998-84ED-02C55AD14B8F}">
      <dgm:prSet custT="1"/>
      <dgm:spPr>
        <a:solidFill>
          <a:srgbClr val="FFFF00">
            <a:alpha val="7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Century Gothic" panose="020B0502020202020204" pitchFamily="34" charset="0"/>
            </a:rPr>
            <a:t>Total Loan Portfolio 2018 </a:t>
          </a:r>
          <a:r>
            <a:rPr lang="uk-UA" sz="1600" dirty="0" smtClean="0">
              <a:solidFill>
                <a:schemeClr val="tx1"/>
              </a:solidFill>
              <a:latin typeface="Century Gothic" panose="020B0502020202020204" pitchFamily="34" charset="0"/>
            </a:rPr>
            <a:t>y – </a:t>
          </a:r>
          <a:r>
            <a:rPr lang="ru-RU" sz="16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65,9</a:t>
          </a:r>
          <a:r>
            <a:rPr lang="en-US" sz="16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bln</a:t>
          </a:r>
          <a:r>
            <a:rPr lang="en-US" sz="1600" dirty="0" smtClean="0">
              <a:solidFill>
                <a:schemeClr val="tx1"/>
              </a:solidFill>
              <a:latin typeface="Century Gothic" panose="020B0502020202020204" pitchFamily="34" charset="0"/>
            </a:rPr>
            <a:t> of UAH vs 2017 y – </a:t>
          </a:r>
          <a:r>
            <a:rPr lang="ru-RU" sz="16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60,8</a:t>
          </a:r>
          <a:r>
            <a:rPr lang="en-US" sz="16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bln</a:t>
          </a:r>
          <a:r>
            <a:rPr lang="en-US" sz="1600" dirty="0" smtClean="0">
              <a:solidFill>
                <a:schemeClr val="tx1"/>
              </a:solidFill>
              <a:latin typeface="Century Gothic" panose="020B0502020202020204" pitchFamily="34" charset="0"/>
            </a:rPr>
            <a:t> of UAH increased by </a:t>
          </a:r>
          <a:r>
            <a:rPr lang="en-US" sz="16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16.5%</a:t>
          </a:r>
          <a:endParaRPr lang="en-US" sz="1600" spc="-1" dirty="0" smtClean="0">
            <a:solidFill>
              <a:schemeClr val="tx1"/>
            </a:solidFill>
            <a:uFill>
              <a:solidFill>
                <a:srgbClr val="FFFFFF"/>
              </a:solidFill>
            </a:uFill>
            <a:latin typeface="Century Gothic" panose="020B0502020202020204" pitchFamily="34" charset="0"/>
            <a:ea typeface="DejaVu Sans"/>
          </a:endParaRPr>
        </a:p>
      </dgm:t>
    </dgm:pt>
    <dgm:pt modelId="{637B4173-10B4-43DC-8450-FCA8CB329766}" type="parTrans" cxnId="{197186A3-EC9F-4FF8-88F3-27E0DDBE583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5C773E1-2A03-4F1D-90AF-697F668A60FA}" type="sibTrans" cxnId="{197186A3-EC9F-4FF8-88F3-27E0DDBE583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7785A2D-4B91-44CB-B280-2ADCD9911672}">
      <dgm:prSet custT="1"/>
      <dgm:spPr>
        <a:solidFill>
          <a:schemeClr val="bg1">
            <a:alpha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Capital Ratio (BIS CAR) of 20.8% (min Capital Ratio – 10,5% under Basel III)</a:t>
          </a:r>
        </a:p>
        <a:p>
          <a:r>
            <a:rPr lang="en-US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*high CAR is considered safe and likely to meet bank’s financial obligations) </a:t>
          </a:r>
        </a:p>
        <a:p>
          <a:r>
            <a:rPr lang="en-US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(tier-1 capital)</a:t>
          </a:r>
        </a:p>
      </dgm:t>
    </dgm:pt>
    <dgm:pt modelId="{C3C9EE32-159E-4B1D-ADFD-078FA0261259}" type="parTrans" cxnId="{D1B859D5-697E-4524-87D2-DE7483A645E2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8498829-56F3-4355-8ADE-DF7479306807}" type="sibTrans" cxnId="{D1B859D5-697E-4524-87D2-DE7483A645E2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BD1CE1A-4168-459C-B8C9-5FF2A9A71DA3}">
      <dgm:prSet custT="1"/>
      <dgm:spPr>
        <a:solidFill>
          <a:srgbClr val="FFFF0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№</a:t>
          </a:r>
          <a:r>
            <a:rPr lang="en-US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1 </a:t>
          </a:r>
          <a:r>
            <a:rPr lang="en-US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Trade Finance </a:t>
          </a:r>
          <a:r>
            <a:rPr lang="en-US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Bank in Ukraine with </a:t>
          </a:r>
          <a:r>
            <a:rPr lang="en-US" sz="16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rPr>
            <a:t>market share more then 10%</a:t>
          </a:r>
          <a:endParaRPr lang="en-US" sz="1600" spc="-1" dirty="0">
            <a:solidFill>
              <a:schemeClr val="tx1"/>
            </a:solidFill>
            <a:uFill>
              <a:solidFill>
                <a:srgbClr val="FFFFFF"/>
              </a:solidFill>
            </a:uFill>
            <a:latin typeface="Century Gothic" panose="020B0502020202020204" pitchFamily="34" charset="0"/>
            <a:ea typeface="DejaVu Sans"/>
          </a:endParaRPr>
        </a:p>
      </dgm:t>
    </dgm:pt>
    <dgm:pt modelId="{0BA14DD8-432D-40C2-8E9A-40D7DEC7F7CC}" type="parTrans" cxnId="{265D7E4C-A55F-4027-81E3-B963C665D19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02EE464-764F-454A-B44B-FFF350D08892}" type="sibTrans" cxnId="{265D7E4C-A55F-4027-81E3-B963C665D19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A82C12B-7541-45D1-9785-4A0ED807F4FF}" type="pres">
      <dgm:prSet presAssocID="{024D7D7B-96BD-4EF6-AB96-8B224DF2F0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9CB1F8-1FFD-4EDD-B501-B86215992039}" type="pres">
      <dgm:prSet presAssocID="{024D7D7B-96BD-4EF6-AB96-8B224DF2F063}" presName="Name1" presStyleCnt="0"/>
      <dgm:spPr/>
    </dgm:pt>
    <dgm:pt modelId="{F9774DC5-403D-409D-91E8-C2251F4E3BD5}" type="pres">
      <dgm:prSet presAssocID="{024D7D7B-96BD-4EF6-AB96-8B224DF2F063}" presName="cycle" presStyleCnt="0"/>
      <dgm:spPr/>
    </dgm:pt>
    <dgm:pt modelId="{498BFC80-AE93-49B9-80E3-728464DCADC6}" type="pres">
      <dgm:prSet presAssocID="{024D7D7B-96BD-4EF6-AB96-8B224DF2F063}" presName="srcNode" presStyleLbl="node1" presStyleIdx="0" presStyleCnt="5"/>
      <dgm:spPr/>
    </dgm:pt>
    <dgm:pt modelId="{53190AB6-7338-450D-BC50-14D166DF43D3}" type="pres">
      <dgm:prSet presAssocID="{024D7D7B-96BD-4EF6-AB96-8B224DF2F063}" presName="conn" presStyleLbl="parChTrans1D2" presStyleIdx="0" presStyleCnt="1"/>
      <dgm:spPr/>
      <dgm:t>
        <a:bodyPr/>
        <a:lstStyle/>
        <a:p>
          <a:endParaRPr lang="ru-RU"/>
        </a:p>
      </dgm:t>
    </dgm:pt>
    <dgm:pt modelId="{0523E041-2391-4FAC-925D-F04C56D250F3}" type="pres">
      <dgm:prSet presAssocID="{024D7D7B-96BD-4EF6-AB96-8B224DF2F063}" presName="extraNode" presStyleLbl="node1" presStyleIdx="0" presStyleCnt="5"/>
      <dgm:spPr/>
    </dgm:pt>
    <dgm:pt modelId="{8F7BDC82-303F-4AE8-87EB-83FC4355CA05}" type="pres">
      <dgm:prSet presAssocID="{024D7D7B-96BD-4EF6-AB96-8B224DF2F063}" presName="dstNode" presStyleLbl="node1" presStyleIdx="0" presStyleCnt="5"/>
      <dgm:spPr/>
    </dgm:pt>
    <dgm:pt modelId="{73E647CB-0031-4309-A197-BAD1B50995C4}" type="pres">
      <dgm:prSet presAssocID="{AAD70165-150B-4C54-9D38-3B285FDCD69E}" presName="text_1" presStyleLbl="node1" presStyleIdx="0" presStyleCnt="5" custLinFactNeighborX="-137" custLinFactNeighborY="-13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AC0D-B5A9-4844-94D1-AEE6DCF93103}" type="pres">
      <dgm:prSet presAssocID="{AAD70165-150B-4C54-9D38-3B285FDCD69E}" presName="accent_1" presStyleCnt="0"/>
      <dgm:spPr/>
    </dgm:pt>
    <dgm:pt modelId="{849A6EFD-9068-4F53-A7BC-B9A62FE10B19}" type="pres">
      <dgm:prSet presAssocID="{AAD70165-150B-4C54-9D38-3B285FDCD69E}" presName="accentRepeatNode" presStyleLbl="solidFgAcc1" presStyleIdx="0" presStyleCnt="5" custLinFactNeighborY="-12033"/>
      <dgm:spPr>
        <a:solidFill>
          <a:schemeClr val="bg1"/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9D644A99-09F7-44CD-A57C-1C77E843B14D}" type="pres">
      <dgm:prSet presAssocID="{BCF152C1-ADC5-4A31-B36E-20FBE13387B2}" presName="text_2" presStyleLbl="node1" presStyleIdx="1" presStyleCnt="5" custScaleY="175489" custLinFactNeighborX="-144" custLinFactNeighborY="-10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0E25A-8C93-47CB-80C9-89892C706683}" type="pres">
      <dgm:prSet presAssocID="{BCF152C1-ADC5-4A31-B36E-20FBE13387B2}" presName="accent_2" presStyleCnt="0"/>
      <dgm:spPr/>
    </dgm:pt>
    <dgm:pt modelId="{C8F3D55E-D0D1-4D56-881A-4F18E47D7E1E}" type="pres">
      <dgm:prSet presAssocID="{BCF152C1-ADC5-4A31-B36E-20FBE13387B2}" presName="accentRepeatNode" presStyleLbl="solidFgAcc1" presStyleIdx="1" presStyleCnt="5"/>
      <dgm:spPr>
        <a:solidFill>
          <a:srgbClr val="FFFF00"/>
        </a:solidFill>
        <a:ln>
          <a:solidFill>
            <a:schemeClr val="tx1">
              <a:alpha val="80000"/>
            </a:schemeClr>
          </a:solidFill>
        </a:ln>
      </dgm:spPr>
      <dgm:t>
        <a:bodyPr/>
        <a:lstStyle/>
        <a:p>
          <a:endParaRPr lang="ru-RU"/>
        </a:p>
      </dgm:t>
    </dgm:pt>
    <dgm:pt modelId="{54E5C138-38B4-4DBA-B253-DD144A3EBA1B}" type="pres">
      <dgm:prSet presAssocID="{92016F09-A589-4998-84ED-02C55AD14B8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A276E-32F5-4306-9B12-1A4DE2EF6F98}" type="pres">
      <dgm:prSet presAssocID="{92016F09-A589-4998-84ED-02C55AD14B8F}" presName="accent_3" presStyleCnt="0"/>
      <dgm:spPr/>
    </dgm:pt>
    <dgm:pt modelId="{C3FB53B3-997E-478B-91A3-D4F84B5FEFFC}" type="pres">
      <dgm:prSet presAssocID="{92016F09-A589-4998-84ED-02C55AD14B8F}" presName="accentRepeatNode" presStyleLbl="solidFgAcc1" presStyleIdx="2" presStyleCnt="5"/>
      <dgm:spPr>
        <a:solidFill>
          <a:schemeClr val="bg1"/>
        </a:solidFill>
        <a:ln>
          <a:solidFill>
            <a:schemeClr val="tx1">
              <a:alpha val="70000"/>
            </a:schemeClr>
          </a:solidFill>
        </a:ln>
      </dgm:spPr>
      <dgm:t>
        <a:bodyPr/>
        <a:lstStyle/>
        <a:p>
          <a:endParaRPr lang="ru-RU"/>
        </a:p>
      </dgm:t>
    </dgm:pt>
    <dgm:pt modelId="{02FAC969-B3DC-493B-8B22-653071020D39}" type="pres">
      <dgm:prSet presAssocID="{67785A2D-4B91-44CB-B280-2ADCD9911672}" presName="text_4" presStyleLbl="node1" presStyleIdx="3" presStyleCnt="5" custScaleY="174439" custLinFactNeighborX="-144" custLinFactNeighborY="10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32494-6D5D-4459-8E57-6B2CAE6BF6DA}" type="pres">
      <dgm:prSet presAssocID="{67785A2D-4B91-44CB-B280-2ADCD9911672}" presName="accent_4" presStyleCnt="0"/>
      <dgm:spPr/>
    </dgm:pt>
    <dgm:pt modelId="{2D477251-8442-4937-9DD6-50C9252C8EEA}" type="pres">
      <dgm:prSet presAssocID="{67785A2D-4B91-44CB-B280-2ADCD9911672}" presName="accentRepeatNode" presStyleLbl="solidFgAcc1" presStyleIdx="3" presStyleCnt="5"/>
      <dgm:spPr>
        <a:solidFill>
          <a:srgbClr val="FFFF00"/>
        </a:solidFill>
        <a:ln>
          <a:solidFill>
            <a:schemeClr val="tx1">
              <a:alpha val="60000"/>
            </a:schemeClr>
          </a:solidFill>
        </a:ln>
      </dgm:spPr>
      <dgm:t>
        <a:bodyPr/>
        <a:lstStyle/>
        <a:p>
          <a:endParaRPr lang="ru-RU"/>
        </a:p>
      </dgm:t>
    </dgm:pt>
    <dgm:pt modelId="{BB071A22-BE55-4324-BB02-C29AC12DD2A8}" type="pres">
      <dgm:prSet presAssocID="{ABD1CE1A-4168-459C-B8C9-5FF2A9A71DA3}" presName="text_5" presStyleLbl="node1" presStyleIdx="4" presStyleCnt="5" custLinFactNeighborX="1656" custLinFactNeighborY="11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7271B-A97C-4DB9-82A9-7F3289D3D8E6}" type="pres">
      <dgm:prSet presAssocID="{ABD1CE1A-4168-459C-B8C9-5FF2A9A71DA3}" presName="accent_5" presStyleCnt="0"/>
      <dgm:spPr/>
    </dgm:pt>
    <dgm:pt modelId="{E96D80D9-968C-4BDF-8DCD-919DF800AC09}" type="pres">
      <dgm:prSet presAssocID="{ABD1CE1A-4168-459C-B8C9-5FF2A9A71DA3}" presName="accentRepeatNode" presStyleLbl="solidFgAcc1" presStyleIdx="4" presStyleCnt="5" custLinFactNeighborX="14247" custLinFactNeighborY="13882"/>
      <dgm:spPr>
        <a:solidFill>
          <a:schemeClr val="bg1"/>
        </a:solidFill>
        <a:ln>
          <a:solidFill>
            <a:schemeClr val="tx1">
              <a:alpha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EA7BC105-253C-448D-9150-1B208F3DB030}" type="presOf" srcId="{024D7D7B-96BD-4EF6-AB96-8B224DF2F063}" destId="{AA82C12B-7541-45D1-9785-4A0ED807F4FF}" srcOrd="0" destOrd="0" presId="urn:microsoft.com/office/officeart/2008/layout/VerticalCurvedList"/>
    <dgm:cxn modelId="{D1B859D5-697E-4524-87D2-DE7483A645E2}" srcId="{024D7D7B-96BD-4EF6-AB96-8B224DF2F063}" destId="{67785A2D-4B91-44CB-B280-2ADCD9911672}" srcOrd="3" destOrd="0" parTransId="{C3C9EE32-159E-4B1D-ADFD-078FA0261259}" sibTransId="{B8498829-56F3-4355-8ADE-DF7479306807}"/>
    <dgm:cxn modelId="{6A6E834F-B0D2-49B8-8B06-BD6CCAB0085B}" type="presOf" srcId="{BCF152C1-ADC5-4A31-B36E-20FBE13387B2}" destId="{9D644A99-09F7-44CD-A57C-1C77E843B14D}" srcOrd="0" destOrd="0" presId="urn:microsoft.com/office/officeart/2008/layout/VerticalCurvedList"/>
    <dgm:cxn modelId="{197186A3-EC9F-4FF8-88F3-27E0DDBE5836}" srcId="{024D7D7B-96BD-4EF6-AB96-8B224DF2F063}" destId="{92016F09-A589-4998-84ED-02C55AD14B8F}" srcOrd="2" destOrd="0" parTransId="{637B4173-10B4-43DC-8450-FCA8CB329766}" sibTransId="{F5C773E1-2A03-4F1D-90AF-697F668A60FA}"/>
    <dgm:cxn modelId="{4BFA8997-252B-45DD-A8E5-CB12809D8AF2}" srcId="{024D7D7B-96BD-4EF6-AB96-8B224DF2F063}" destId="{BCF152C1-ADC5-4A31-B36E-20FBE13387B2}" srcOrd="1" destOrd="0" parTransId="{2A5C9969-7EE8-424C-BAE9-42978E89A7BD}" sibTransId="{CC47DD0F-BDCE-49CD-8EAA-DAA659B0F218}"/>
    <dgm:cxn modelId="{265D7E4C-A55F-4027-81E3-B963C665D195}" srcId="{024D7D7B-96BD-4EF6-AB96-8B224DF2F063}" destId="{ABD1CE1A-4168-459C-B8C9-5FF2A9A71DA3}" srcOrd="4" destOrd="0" parTransId="{0BA14DD8-432D-40C2-8E9A-40D7DEC7F7CC}" sibTransId="{B02EE464-764F-454A-B44B-FFF350D08892}"/>
    <dgm:cxn modelId="{65178E4C-AC2C-48DC-A68C-BFA8A9C75129}" type="presOf" srcId="{92016F09-A589-4998-84ED-02C55AD14B8F}" destId="{54E5C138-38B4-4DBA-B253-DD144A3EBA1B}" srcOrd="0" destOrd="0" presId="urn:microsoft.com/office/officeart/2008/layout/VerticalCurvedList"/>
    <dgm:cxn modelId="{61D16CB7-7F59-4673-ADB4-A0858AD1F43E}" type="presOf" srcId="{AAD70165-150B-4C54-9D38-3B285FDCD69E}" destId="{73E647CB-0031-4309-A197-BAD1B50995C4}" srcOrd="0" destOrd="0" presId="urn:microsoft.com/office/officeart/2008/layout/VerticalCurvedList"/>
    <dgm:cxn modelId="{D803E60D-A73F-4F7D-9612-6235F8C79DE9}" type="presOf" srcId="{ABD1CE1A-4168-459C-B8C9-5FF2A9A71DA3}" destId="{BB071A22-BE55-4324-BB02-C29AC12DD2A8}" srcOrd="0" destOrd="0" presId="urn:microsoft.com/office/officeart/2008/layout/VerticalCurvedList"/>
    <dgm:cxn modelId="{7255F971-7DFB-4A54-9013-B3E3EF3AD1E0}" type="presOf" srcId="{67785A2D-4B91-44CB-B280-2ADCD9911672}" destId="{02FAC969-B3DC-493B-8B22-653071020D39}" srcOrd="0" destOrd="0" presId="urn:microsoft.com/office/officeart/2008/layout/VerticalCurvedList"/>
    <dgm:cxn modelId="{264D052C-ACAE-4472-AE5C-744FB1EA4885}" srcId="{024D7D7B-96BD-4EF6-AB96-8B224DF2F063}" destId="{AAD70165-150B-4C54-9D38-3B285FDCD69E}" srcOrd="0" destOrd="0" parTransId="{4A939335-4912-4807-A5B7-F1DF7C25F20D}" sibTransId="{6373A4AD-ABAD-488C-A05A-14B20A18A5B4}"/>
    <dgm:cxn modelId="{EAC36557-DE8A-4D3D-8298-39FDA24799F9}" type="presOf" srcId="{6373A4AD-ABAD-488C-A05A-14B20A18A5B4}" destId="{53190AB6-7338-450D-BC50-14D166DF43D3}" srcOrd="0" destOrd="0" presId="urn:microsoft.com/office/officeart/2008/layout/VerticalCurvedList"/>
    <dgm:cxn modelId="{793397ED-A3C6-4655-9818-B3A3F114588D}" type="presParOf" srcId="{AA82C12B-7541-45D1-9785-4A0ED807F4FF}" destId="{BF9CB1F8-1FFD-4EDD-B501-B86215992039}" srcOrd="0" destOrd="0" presId="urn:microsoft.com/office/officeart/2008/layout/VerticalCurvedList"/>
    <dgm:cxn modelId="{BE160E94-7565-40FD-965F-5698F40AA249}" type="presParOf" srcId="{BF9CB1F8-1FFD-4EDD-B501-B86215992039}" destId="{F9774DC5-403D-409D-91E8-C2251F4E3BD5}" srcOrd="0" destOrd="0" presId="urn:microsoft.com/office/officeart/2008/layout/VerticalCurvedList"/>
    <dgm:cxn modelId="{7BF9A11F-FE65-44B7-AFB0-1A7ABB6FA3A4}" type="presParOf" srcId="{F9774DC5-403D-409D-91E8-C2251F4E3BD5}" destId="{498BFC80-AE93-49B9-80E3-728464DCADC6}" srcOrd="0" destOrd="0" presId="urn:microsoft.com/office/officeart/2008/layout/VerticalCurvedList"/>
    <dgm:cxn modelId="{0C5A4F7E-4651-4169-A9A4-20BA4792DA71}" type="presParOf" srcId="{F9774DC5-403D-409D-91E8-C2251F4E3BD5}" destId="{53190AB6-7338-450D-BC50-14D166DF43D3}" srcOrd="1" destOrd="0" presId="urn:microsoft.com/office/officeart/2008/layout/VerticalCurvedList"/>
    <dgm:cxn modelId="{3770095C-86DD-4685-BACA-364F346C87B7}" type="presParOf" srcId="{F9774DC5-403D-409D-91E8-C2251F4E3BD5}" destId="{0523E041-2391-4FAC-925D-F04C56D250F3}" srcOrd="2" destOrd="0" presId="urn:microsoft.com/office/officeart/2008/layout/VerticalCurvedList"/>
    <dgm:cxn modelId="{47B0C40E-A23C-45FE-84BE-877C785776D9}" type="presParOf" srcId="{F9774DC5-403D-409D-91E8-C2251F4E3BD5}" destId="{8F7BDC82-303F-4AE8-87EB-83FC4355CA05}" srcOrd="3" destOrd="0" presId="urn:microsoft.com/office/officeart/2008/layout/VerticalCurvedList"/>
    <dgm:cxn modelId="{6EB98960-3854-4F2B-B97F-04D20D6BEB02}" type="presParOf" srcId="{BF9CB1F8-1FFD-4EDD-B501-B86215992039}" destId="{73E647CB-0031-4309-A197-BAD1B50995C4}" srcOrd="1" destOrd="0" presId="urn:microsoft.com/office/officeart/2008/layout/VerticalCurvedList"/>
    <dgm:cxn modelId="{72161901-653C-47C5-8DFC-D29455542D89}" type="presParOf" srcId="{BF9CB1F8-1FFD-4EDD-B501-B86215992039}" destId="{088DAC0D-B5A9-4844-94D1-AEE6DCF93103}" srcOrd="2" destOrd="0" presId="urn:microsoft.com/office/officeart/2008/layout/VerticalCurvedList"/>
    <dgm:cxn modelId="{95FADF21-6DED-48ED-B116-6E6266AFE9B8}" type="presParOf" srcId="{088DAC0D-B5A9-4844-94D1-AEE6DCF93103}" destId="{849A6EFD-9068-4F53-A7BC-B9A62FE10B19}" srcOrd="0" destOrd="0" presId="urn:microsoft.com/office/officeart/2008/layout/VerticalCurvedList"/>
    <dgm:cxn modelId="{25433D08-554B-44CA-B7FF-4C86D1754FC9}" type="presParOf" srcId="{BF9CB1F8-1FFD-4EDD-B501-B86215992039}" destId="{9D644A99-09F7-44CD-A57C-1C77E843B14D}" srcOrd="3" destOrd="0" presId="urn:microsoft.com/office/officeart/2008/layout/VerticalCurvedList"/>
    <dgm:cxn modelId="{526E97A3-C8EF-4847-B3DE-66836280CA3B}" type="presParOf" srcId="{BF9CB1F8-1FFD-4EDD-B501-B86215992039}" destId="{4C60E25A-8C93-47CB-80C9-89892C706683}" srcOrd="4" destOrd="0" presId="urn:microsoft.com/office/officeart/2008/layout/VerticalCurvedList"/>
    <dgm:cxn modelId="{833B8023-020D-412B-A320-11CE6B28943E}" type="presParOf" srcId="{4C60E25A-8C93-47CB-80C9-89892C706683}" destId="{C8F3D55E-D0D1-4D56-881A-4F18E47D7E1E}" srcOrd="0" destOrd="0" presId="urn:microsoft.com/office/officeart/2008/layout/VerticalCurvedList"/>
    <dgm:cxn modelId="{CBBC926D-B26F-4BB6-A792-918DB12981CD}" type="presParOf" srcId="{BF9CB1F8-1FFD-4EDD-B501-B86215992039}" destId="{54E5C138-38B4-4DBA-B253-DD144A3EBA1B}" srcOrd="5" destOrd="0" presId="urn:microsoft.com/office/officeart/2008/layout/VerticalCurvedList"/>
    <dgm:cxn modelId="{741FB981-B47E-4157-9868-E6CA1636787D}" type="presParOf" srcId="{BF9CB1F8-1FFD-4EDD-B501-B86215992039}" destId="{CBFA276E-32F5-4306-9B12-1A4DE2EF6F98}" srcOrd="6" destOrd="0" presId="urn:microsoft.com/office/officeart/2008/layout/VerticalCurvedList"/>
    <dgm:cxn modelId="{78B4D104-A0E0-45B9-BA8A-9E748DA1630E}" type="presParOf" srcId="{CBFA276E-32F5-4306-9B12-1A4DE2EF6F98}" destId="{C3FB53B3-997E-478B-91A3-D4F84B5FEFFC}" srcOrd="0" destOrd="0" presId="urn:microsoft.com/office/officeart/2008/layout/VerticalCurvedList"/>
    <dgm:cxn modelId="{FC77220C-EFBF-4A8B-86BF-BD1820EF87AA}" type="presParOf" srcId="{BF9CB1F8-1FFD-4EDD-B501-B86215992039}" destId="{02FAC969-B3DC-493B-8B22-653071020D39}" srcOrd="7" destOrd="0" presId="urn:microsoft.com/office/officeart/2008/layout/VerticalCurvedList"/>
    <dgm:cxn modelId="{52AFCB2B-F984-40C6-9492-598B44DF027E}" type="presParOf" srcId="{BF9CB1F8-1FFD-4EDD-B501-B86215992039}" destId="{A5132494-6D5D-4459-8E57-6B2CAE6BF6DA}" srcOrd="8" destOrd="0" presId="urn:microsoft.com/office/officeart/2008/layout/VerticalCurvedList"/>
    <dgm:cxn modelId="{4F961699-CA29-4AF7-AF8A-701F7BBEBDB3}" type="presParOf" srcId="{A5132494-6D5D-4459-8E57-6B2CAE6BF6DA}" destId="{2D477251-8442-4937-9DD6-50C9252C8EEA}" srcOrd="0" destOrd="0" presId="urn:microsoft.com/office/officeart/2008/layout/VerticalCurvedList"/>
    <dgm:cxn modelId="{A6B083ED-5344-45E2-9C50-01894068EB43}" type="presParOf" srcId="{BF9CB1F8-1FFD-4EDD-B501-B86215992039}" destId="{BB071A22-BE55-4324-BB02-C29AC12DD2A8}" srcOrd="9" destOrd="0" presId="urn:microsoft.com/office/officeart/2008/layout/VerticalCurvedList"/>
    <dgm:cxn modelId="{685F5076-A6C2-4F51-999F-195D64A14249}" type="presParOf" srcId="{BF9CB1F8-1FFD-4EDD-B501-B86215992039}" destId="{9607271B-A97C-4DB9-82A9-7F3289D3D8E6}" srcOrd="10" destOrd="0" presId="urn:microsoft.com/office/officeart/2008/layout/VerticalCurvedList"/>
    <dgm:cxn modelId="{4C7B2AA1-53A8-4D09-83E3-A7F5CF4345BC}" type="presParOf" srcId="{9607271B-A97C-4DB9-82A9-7F3289D3D8E6}" destId="{E96D80D9-968C-4BDF-8DCD-919DF800AC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70F83-98C3-4540-8466-156B43EDD818}">
      <dsp:nvSpPr>
        <dsp:cNvPr id="0" name=""/>
        <dsp:cNvSpPr/>
      </dsp:nvSpPr>
      <dsp:spPr>
        <a:xfrm>
          <a:off x="0" y="670043"/>
          <a:ext cx="3242060" cy="194523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200" b="1" kern="1200" dirty="0" smtClean="0">
              <a:solidFill>
                <a:srgbClr val="FF000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77</a:t>
          </a:r>
          <a:r>
            <a:rPr lang="en-US" altLang="ru-RU" sz="22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 operating </a:t>
          </a:r>
          <a:r>
            <a:rPr lang="en-GB" altLang="ru-RU" sz="2200" b="1" kern="1200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banks (down from 86 in 2017 and</a:t>
          </a:r>
          <a:br>
            <a:rPr lang="en-GB" altLang="ru-RU" sz="2200" b="1" kern="1200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altLang="ru-RU" sz="2200" b="1" kern="1200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 186 banks in 2016)</a:t>
          </a:r>
          <a:endParaRPr lang="ru-RU" sz="2200" kern="1200">
            <a:solidFill>
              <a:schemeClr val="tx1"/>
            </a:solidFill>
          </a:endParaRPr>
        </a:p>
      </dsp:txBody>
      <dsp:txXfrm>
        <a:off x="0" y="670043"/>
        <a:ext cx="3242060" cy="1945236"/>
      </dsp:txXfrm>
    </dsp:sp>
    <dsp:sp modelId="{BE50B1B6-FB17-44F3-9617-1686830FD8FC}">
      <dsp:nvSpPr>
        <dsp:cNvPr id="0" name=""/>
        <dsp:cNvSpPr/>
      </dsp:nvSpPr>
      <dsp:spPr>
        <a:xfrm>
          <a:off x="3566266" y="670043"/>
          <a:ext cx="3242060" cy="194523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21</a:t>
          </a:r>
          <a:r>
            <a:rPr lang="en-US" sz="2200" b="1" kern="1200" spc="-1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banks with foreign capital</a:t>
          </a:r>
          <a:endParaRPr lang="ru-RU" sz="2200" kern="1200">
            <a:solidFill>
              <a:schemeClr val="tx1"/>
            </a:solidFill>
          </a:endParaRPr>
        </a:p>
      </dsp:txBody>
      <dsp:txXfrm>
        <a:off x="3566266" y="670043"/>
        <a:ext cx="3242060" cy="1945236"/>
      </dsp:txXfrm>
    </dsp:sp>
    <dsp:sp modelId="{EA1CF5EC-6267-4211-83A6-CC741E115E99}">
      <dsp:nvSpPr>
        <dsp:cNvPr id="0" name=""/>
        <dsp:cNvSpPr/>
      </dsp:nvSpPr>
      <dsp:spPr>
        <a:xfrm>
          <a:off x="7089803" y="678583"/>
          <a:ext cx="3242060" cy="194523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5</a:t>
          </a:r>
          <a:r>
            <a:rPr lang="en-US" sz="2200" b="1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state owned banks having almost 55% of total assets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7089803" y="678583"/>
        <a:ext cx="3242060" cy="1945236"/>
      </dsp:txXfrm>
    </dsp:sp>
    <dsp:sp modelId="{C9925A65-4E31-4DDF-BBD6-8F43518EA6F3}">
      <dsp:nvSpPr>
        <dsp:cNvPr id="0" name=""/>
        <dsp:cNvSpPr/>
      </dsp:nvSpPr>
      <dsp:spPr>
        <a:xfrm>
          <a:off x="0" y="2879670"/>
          <a:ext cx="3242060" cy="194523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Very fragmented banking system (no private bank with more than </a:t>
          </a:r>
          <a:r>
            <a:rPr lang="en-US" sz="2200" b="1" kern="1200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5 %</a:t>
          </a:r>
          <a:r>
            <a:rPr lang="en-US" sz="2200" b="1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market share</a:t>
          </a:r>
          <a:r>
            <a:rPr lang="ru-RU" sz="2200" b="1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</a:t>
          </a:r>
          <a:r>
            <a:rPr lang="en-US" sz="2200" b="1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in assets)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2879670"/>
        <a:ext cx="3242060" cy="1945236"/>
      </dsp:txXfrm>
    </dsp:sp>
    <dsp:sp modelId="{4A8B1311-DB8E-43BE-81B0-02106FC04AAD}">
      <dsp:nvSpPr>
        <dsp:cNvPr id="0" name=""/>
        <dsp:cNvSpPr/>
      </dsp:nvSpPr>
      <dsp:spPr>
        <a:xfrm>
          <a:off x="3564451" y="2823433"/>
          <a:ext cx="3242060" cy="194523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In 2018 banks earned </a:t>
          </a:r>
          <a:r>
            <a:rPr lang="en-US" sz="2200" b="1" kern="1200" dirty="0" smtClean="0">
              <a:solidFill>
                <a:srgbClr val="FF000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UAH 21.7 </a:t>
          </a:r>
          <a:r>
            <a:rPr lang="en-US" sz="2200" b="1" kern="1200" dirty="0" err="1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bln</a:t>
          </a:r>
          <a:r>
            <a:rPr lang="en-US" sz="22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 in net profit (vs net loss UAH 25 </a:t>
          </a:r>
          <a:r>
            <a:rPr lang="en-US" sz="2200" b="1" kern="1200" dirty="0" err="1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bln</a:t>
          </a:r>
          <a:r>
            <a:rPr lang="en-US" sz="22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 in 2017)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564451" y="2823433"/>
        <a:ext cx="3242060" cy="1945236"/>
      </dsp:txXfrm>
    </dsp:sp>
    <dsp:sp modelId="{888C02C8-9298-47F4-8F47-592822FBE89A}">
      <dsp:nvSpPr>
        <dsp:cNvPr id="0" name=""/>
        <dsp:cNvSpPr/>
      </dsp:nvSpPr>
      <dsp:spPr>
        <a:xfrm>
          <a:off x="7132533" y="2866053"/>
          <a:ext cx="3242060" cy="194523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In </a:t>
          </a:r>
          <a:r>
            <a:rPr lang="en-US" sz="2200" b="1" kern="1200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2018 </a:t>
          </a:r>
          <a:r>
            <a:rPr lang="en-US" sz="2200" b="1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Ukraine’s banking sector has been profitable</a:t>
          </a:r>
          <a:r>
            <a:rPr lang="ru-RU" sz="2200" b="1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</a:t>
          </a:r>
          <a:r>
            <a:rPr lang="en-US" sz="2200" b="1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since 2014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7132533" y="2866053"/>
        <a:ext cx="3242060" cy="1945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90AB6-7338-450D-BC50-14D166DF43D3}">
      <dsp:nvSpPr>
        <dsp:cNvPr id="0" name=""/>
        <dsp:cNvSpPr/>
      </dsp:nvSpPr>
      <dsp:spPr>
        <a:xfrm>
          <a:off x="-5685079" y="-870229"/>
          <a:ext cx="6768540" cy="6768540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647CB-0031-4309-A197-BAD1B50995C4}">
      <dsp:nvSpPr>
        <dsp:cNvPr id="0" name=""/>
        <dsp:cNvSpPr/>
      </dsp:nvSpPr>
      <dsp:spPr>
        <a:xfrm>
          <a:off x="461251" y="230177"/>
          <a:ext cx="9032226" cy="628711"/>
        </a:xfrm>
        <a:prstGeom prst="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0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Total of over </a:t>
          </a:r>
          <a:r>
            <a:rPr lang="en-US" sz="1600" b="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2.5 Mio </a:t>
          </a:r>
          <a:r>
            <a:rPr lang="en-US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customers across the country, serviced in almost 500 branches in all regions of Ukraine (</a:t>
          </a:r>
          <a:r>
            <a:rPr lang="ru-RU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с</a:t>
          </a:r>
          <a:r>
            <a:rPr lang="en-US" sz="1600" kern="1200" spc="-1" dirty="0" err="1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orporate</a:t>
          </a:r>
          <a:r>
            <a:rPr lang="en-US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clients</a:t>
          </a:r>
          <a:r>
            <a:rPr lang="ru-RU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</a:t>
          </a:r>
          <a:r>
            <a:rPr lang="en-US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of </a:t>
          </a:r>
          <a:r>
            <a:rPr lang="en-US" sz="1600" b="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them </a:t>
          </a:r>
          <a:r>
            <a:rPr lang="uk-UA" sz="1600" b="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14 885</a:t>
          </a:r>
          <a:r>
            <a:rPr lang="uk-UA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)</a:t>
          </a:r>
          <a:endParaRPr lang="ru-RU" sz="1600" kern="1200" spc="-1" dirty="0">
            <a:solidFill>
              <a:schemeClr val="tx1"/>
            </a:solidFill>
            <a:uFill>
              <a:solidFill>
                <a:srgbClr val="FFFFFF"/>
              </a:solidFill>
            </a:uFill>
            <a:latin typeface="Century Gothic" panose="020B0502020202020204" pitchFamily="34" charset="0"/>
            <a:ea typeface="DejaVu Sans"/>
          </a:endParaRPr>
        </a:p>
      </dsp:txBody>
      <dsp:txXfrm>
        <a:off x="461251" y="230177"/>
        <a:ext cx="9032226" cy="628711"/>
      </dsp:txXfrm>
    </dsp:sp>
    <dsp:sp modelId="{849A6EFD-9068-4F53-A7BC-B9A62FE10B19}">
      <dsp:nvSpPr>
        <dsp:cNvPr id="0" name=""/>
        <dsp:cNvSpPr/>
      </dsp:nvSpPr>
      <dsp:spPr>
        <a:xfrm>
          <a:off x="80680" y="140999"/>
          <a:ext cx="785889" cy="78588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44A99-09F7-44CD-A57C-1C77E843B14D}">
      <dsp:nvSpPr>
        <dsp:cNvPr id="0" name=""/>
        <dsp:cNvSpPr/>
      </dsp:nvSpPr>
      <dsp:spPr>
        <a:xfrm>
          <a:off x="911783" y="954298"/>
          <a:ext cx="8581710" cy="1103319"/>
        </a:xfrm>
        <a:prstGeom prst="rect">
          <a:avLst/>
        </a:prstGeom>
        <a:solidFill>
          <a:schemeClr val="bg1">
            <a:alpha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0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Corporate Business Assets </a:t>
          </a:r>
          <a:r>
            <a:rPr lang="nl-NL" sz="1600" b="1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by RBA</a:t>
          </a:r>
          <a:r>
            <a:rPr lang="nl-NL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: UAH 36.</a:t>
          </a:r>
          <a:r>
            <a:rPr lang="ru-RU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3</a:t>
          </a:r>
          <a:r>
            <a:rPr lang="nl-NL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bln in 2018 vs UAH 29.3 bln in 2017 (+2</a:t>
          </a:r>
          <a:r>
            <a:rPr lang="ru-RU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4</a:t>
          </a:r>
          <a:r>
            <a:rPr lang="nl-NL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% growth year on year)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Corporate Business Assets </a:t>
          </a:r>
          <a:r>
            <a:rPr lang="nl-NL" sz="1600" b="1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by UA market</a:t>
          </a:r>
          <a:r>
            <a:rPr lang="nl-NL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: UAH </a:t>
          </a:r>
          <a:r>
            <a:rPr lang="ru-RU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480,0 </a:t>
          </a:r>
          <a:r>
            <a:rPr lang="nl-NL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bln 2018 vs UAH </a:t>
          </a:r>
          <a:r>
            <a:rPr lang="ru-RU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469,2 </a:t>
          </a:r>
          <a:r>
            <a:rPr lang="nl-NL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bln in 2017</a:t>
          </a:r>
          <a:r>
            <a:rPr lang="ru-RU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(+ 2,3 % </a:t>
          </a:r>
          <a:r>
            <a:rPr lang="nl-NL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growth year on year</a:t>
          </a:r>
          <a:r>
            <a:rPr lang="ru-RU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)</a:t>
          </a:r>
          <a:r>
            <a:rPr lang="nl-NL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 </a:t>
          </a:r>
          <a:endParaRPr lang="ru-RU" sz="1600" kern="1200" spc="-1" dirty="0" smtClean="0">
            <a:solidFill>
              <a:schemeClr val="tx1"/>
            </a:solidFill>
            <a:uFill>
              <a:solidFill>
                <a:srgbClr val="FFFFFF"/>
              </a:solidFill>
            </a:uFill>
            <a:latin typeface="Century Gothic" panose="020B0502020202020204" pitchFamily="34" charset="0"/>
            <a:ea typeface="DejaVu Sans"/>
          </a:endParaRPr>
        </a:p>
      </dsp:txBody>
      <dsp:txXfrm>
        <a:off x="911783" y="954298"/>
        <a:ext cx="8581710" cy="1103319"/>
      </dsp:txXfrm>
    </dsp:sp>
    <dsp:sp modelId="{C8F3D55E-D0D1-4D56-881A-4F18E47D7E1E}">
      <dsp:nvSpPr>
        <dsp:cNvPr id="0" name=""/>
        <dsp:cNvSpPr/>
      </dsp:nvSpPr>
      <dsp:spPr>
        <a:xfrm>
          <a:off x="531196" y="1178330"/>
          <a:ext cx="785889" cy="78588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tx1">
              <a:alpha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5C138-38B4-4DBA-B253-DD144A3EBA1B}">
      <dsp:nvSpPr>
        <dsp:cNvPr id="0" name=""/>
        <dsp:cNvSpPr/>
      </dsp:nvSpPr>
      <dsp:spPr>
        <a:xfrm>
          <a:off x="1062413" y="2199684"/>
          <a:ext cx="8443438" cy="628711"/>
        </a:xfrm>
        <a:prstGeom prst="rect">
          <a:avLst/>
        </a:prstGeom>
        <a:solidFill>
          <a:srgbClr val="FFFF00">
            <a:alpha val="70000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0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Total Loan Portfolio 2018 </a:t>
          </a:r>
          <a:r>
            <a:rPr lang="uk-UA" sz="16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y – </a:t>
          </a:r>
          <a:r>
            <a:rPr lang="ru-RU" sz="16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65,9</a:t>
          </a:r>
          <a:r>
            <a:rPr lang="en-US" sz="16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bln</a:t>
          </a:r>
          <a:r>
            <a:rPr lang="en-US" sz="16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 of UAH vs 2017 y – </a:t>
          </a:r>
          <a:r>
            <a:rPr lang="ru-RU" sz="16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60,8</a:t>
          </a:r>
          <a:r>
            <a:rPr lang="en-US" sz="16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bln</a:t>
          </a:r>
          <a:r>
            <a:rPr lang="en-US" sz="16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of UAH increased by </a:t>
          </a:r>
          <a:r>
            <a:rPr lang="en-US" sz="16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16.5%</a:t>
          </a:r>
          <a:endParaRPr lang="en-US" sz="1600" kern="1200" spc="-1" dirty="0" smtClean="0">
            <a:solidFill>
              <a:schemeClr val="tx1"/>
            </a:solidFill>
            <a:uFill>
              <a:solidFill>
                <a:srgbClr val="FFFFFF"/>
              </a:solidFill>
            </a:uFill>
            <a:latin typeface="Century Gothic" panose="020B0502020202020204" pitchFamily="34" charset="0"/>
            <a:ea typeface="DejaVu Sans"/>
          </a:endParaRPr>
        </a:p>
      </dsp:txBody>
      <dsp:txXfrm>
        <a:off x="1062413" y="2199684"/>
        <a:ext cx="8443438" cy="628711"/>
      </dsp:txXfrm>
    </dsp:sp>
    <dsp:sp modelId="{C3FB53B3-997E-478B-91A3-D4F84B5FEFFC}">
      <dsp:nvSpPr>
        <dsp:cNvPr id="0" name=""/>
        <dsp:cNvSpPr/>
      </dsp:nvSpPr>
      <dsp:spPr>
        <a:xfrm>
          <a:off x="669468" y="2121095"/>
          <a:ext cx="785889" cy="78588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>
              <a:alpha val="7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AC969-B3DC-493B-8B22-653071020D39}">
      <dsp:nvSpPr>
        <dsp:cNvPr id="0" name=""/>
        <dsp:cNvSpPr/>
      </dsp:nvSpPr>
      <dsp:spPr>
        <a:xfrm>
          <a:off x="911783" y="2974008"/>
          <a:ext cx="8581710" cy="1096717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0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Capital Ratio (BIS CAR) of 20.8% (min Capital Ratio – 10,5% under Basel III)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*high CAR is considered safe and likely to meet bank’s financial obligations)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(tier-1 capital)</a:t>
          </a:r>
        </a:p>
      </dsp:txBody>
      <dsp:txXfrm>
        <a:off x="911783" y="2974008"/>
        <a:ext cx="8581710" cy="1096717"/>
      </dsp:txXfrm>
    </dsp:sp>
    <dsp:sp modelId="{2D477251-8442-4937-9DD6-50C9252C8EEA}">
      <dsp:nvSpPr>
        <dsp:cNvPr id="0" name=""/>
        <dsp:cNvSpPr/>
      </dsp:nvSpPr>
      <dsp:spPr>
        <a:xfrm>
          <a:off x="531196" y="3063861"/>
          <a:ext cx="785889" cy="78588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tx1">
              <a:alpha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71A22-BE55-4324-BB02-C29AC12DD2A8}">
      <dsp:nvSpPr>
        <dsp:cNvPr id="0" name=""/>
        <dsp:cNvSpPr/>
      </dsp:nvSpPr>
      <dsp:spPr>
        <a:xfrm>
          <a:off x="544038" y="4159239"/>
          <a:ext cx="9032226" cy="628711"/>
        </a:xfrm>
        <a:prstGeom prst="rect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0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№</a:t>
          </a:r>
          <a:r>
            <a:rPr lang="en-US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1 </a:t>
          </a:r>
          <a:r>
            <a:rPr lang="en-US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Trade Finance </a:t>
          </a:r>
          <a:r>
            <a:rPr lang="en-US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DejaVu Sans"/>
            </a:rPr>
            <a:t>Bank in Ukraine with </a:t>
          </a:r>
          <a:r>
            <a:rPr lang="en-US" sz="1600" kern="1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rPr>
            <a:t>market share more then 10%</a:t>
          </a:r>
          <a:endParaRPr lang="en-US" sz="1600" kern="1200" spc="-1" dirty="0">
            <a:solidFill>
              <a:schemeClr val="tx1"/>
            </a:solidFill>
            <a:uFill>
              <a:solidFill>
                <a:srgbClr val="FFFFFF"/>
              </a:solidFill>
            </a:uFill>
            <a:latin typeface="Century Gothic" panose="020B0502020202020204" pitchFamily="34" charset="0"/>
            <a:ea typeface="DejaVu Sans"/>
          </a:endParaRPr>
        </a:p>
      </dsp:txBody>
      <dsp:txXfrm>
        <a:off x="544038" y="4159239"/>
        <a:ext cx="9032226" cy="628711"/>
      </dsp:txXfrm>
    </dsp:sp>
    <dsp:sp modelId="{E96D80D9-968C-4BDF-8DCD-919DF800AC09}">
      <dsp:nvSpPr>
        <dsp:cNvPr id="0" name=""/>
        <dsp:cNvSpPr/>
      </dsp:nvSpPr>
      <dsp:spPr>
        <a:xfrm>
          <a:off x="192646" y="4115723"/>
          <a:ext cx="785889" cy="78588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>
              <a:alpha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F2944-7314-48BB-92C2-3291D074D2E9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B91B-1FAD-4A2E-BFC4-A0272C990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3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0D1A-C107-432A-A607-B6C23E084F4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FD4-66D6-4CAA-B7D5-964ACC34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0D1A-C107-432A-A607-B6C23E084F4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FD4-66D6-4CAA-B7D5-964ACC34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2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0D1A-C107-432A-A607-B6C23E084F4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FD4-66D6-4CAA-B7D5-964ACC34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55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03" y="171449"/>
            <a:ext cx="3008382" cy="990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/>
          <a:srcRect l="154" t="561" b="1"/>
          <a:stretch/>
        </p:blipFill>
        <p:spPr>
          <a:xfrm>
            <a:off x="0" y="0"/>
            <a:ext cx="1543050" cy="169114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638300" y="876300"/>
            <a:ext cx="767715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7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0D1A-C107-432A-A607-B6C23E084F4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FD4-66D6-4CAA-B7D5-964ACC34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7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0D1A-C107-432A-A607-B6C23E084F4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FD4-66D6-4CAA-B7D5-964ACC34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0D1A-C107-432A-A607-B6C23E084F4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FD4-66D6-4CAA-B7D5-964ACC34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7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0D1A-C107-432A-A607-B6C23E084F4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FD4-66D6-4CAA-B7D5-964ACC34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7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0D1A-C107-432A-A607-B6C23E084F4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FD4-66D6-4CAA-B7D5-964ACC34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0D1A-C107-432A-A607-B6C23E084F4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FD4-66D6-4CAA-B7D5-964ACC34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0D1A-C107-432A-A607-B6C23E084F4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FD4-66D6-4CAA-B7D5-964ACC34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0D1A-C107-432A-A607-B6C23E084F4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FD4-66D6-4CAA-B7D5-964ACC34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0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B0D1A-C107-432A-A607-B6C23E084F4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B5FD4-66D6-4CAA-B7D5-964ACC34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Sergey.Kostogryz@aval.ua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.aval\ho\public\Dept\CPPM\Control_BI\~Private\Budgeting\SB%20report\2019\20190605\SB%20corporate%20add%20presentation\Trade%20finance%20market.xlsx!slide1!R3C2:R13C18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302" y="2694184"/>
            <a:ext cx="12192000" cy="237123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SERVICING OF CORPORATES IN UKRAINE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RAIFFEISEN BANK AVAL: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STATUS AND DEVELOPMENTS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599" y="80861"/>
            <a:ext cx="2535093" cy="7808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80864" y="6182122"/>
            <a:ext cx="1787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BERLIN </a:t>
            </a:r>
            <a:r>
              <a:rPr lang="en-US" sz="20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n-US" sz="2000" i="1" dirty="0" smtClean="0">
              <a:latin typeface="Century Gothic" panose="020B0502020202020204" pitchFamily="34" charset="0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64" y="1214878"/>
            <a:ext cx="797599" cy="53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87" y="1214878"/>
            <a:ext cx="775022" cy="53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45191" y="471311"/>
            <a:ext cx="5152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Century Gothic" panose="020B0502020202020204" pitchFamily="34" charset="0"/>
              </a:rPr>
              <a:t>GERMAN-UKRAINIAN FORUM</a:t>
            </a:r>
          </a:p>
        </p:txBody>
      </p:sp>
    </p:spTree>
    <p:extLst>
      <p:ext uri="{BB962C8B-B14F-4D97-AF65-F5344CB8AC3E}">
        <p14:creationId xmlns:p14="http://schemas.microsoft.com/office/powerpoint/2010/main" val="15871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144" y="9161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ru-RU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investments (share capital) in the Ukrainian economy by country in 2018:</a:t>
            </a:r>
            <a:endParaRPr lang="de-AT" altLang="ru-RU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214" y="3472731"/>
            <a:ext cx="3506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dirty="0" smtClean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GERMANY </a:t>
            </a:r>
            <a:r>
              <a:rPr lang="en-US" altLang="ru-RU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always in TOP 5 </a:t>
            </a:r>
            <a:endParaRPr lang="en-US" altLang="ru-RU" dirty="0" smtClean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ru-RU" dirty="0" smtClean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largest </a:t>
            </a:r>
            <a:r>
              <a:rPr lang="en-US" altLang="ru-RU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investors to Ukraine</a:t>
            </a:r>
            <a:r>
              <a:rPr lang="uk-UA" altLang="ru-RU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altLang="ru-RU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and EU)</a:t>
            </a:r>
            <a:endParaRPr lang="de-AT" altLang="ru-RU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4575" y="256202"/>
            <a:ext cx="5346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Investment climate of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Ukraine</a:t>
            </a:r>
            <a:endParaRPr lang="en-US" sz="28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452332"/>
              </p:ext>
            </p:extLst>
          </p:nvPr>
        </p:nvGraphicFramePr>
        <p:xfrm>
          <a:off x="4432041" y="1699159"/>
          <a:ext cx="7041503" cy="497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713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83991" y="260904"/>
            <a:ext cx="6448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Focus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Economic Growth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287"/>
            <a:ext cx="7469911" cy="51087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14683" y="1108307"/>
            <a:ext cx="562399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September 2018, Bayer of Germany opened a $ 200 million seed processing plant in Zhytomyr region.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22309" y="2409410"/>
            <a:ext cx="491636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investment demonstrates Bayer’s strong commitment to Ukraine.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31864" y="3784049"/>
            <a:ext cx="4806811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more than 25 years of successful history in Ukraine, we have always been a key player in developing the country’s agricultural sector.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4684" y="5435687"/>
            <a:ext cx="5623991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Bayer will continue working with farmers in Ukraine and is also planning to export its high-quality corn seeds to EU states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5878" y="6596390"/>
            <a:ext cx="24561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latin typeface="Century Gothic" panose="020B0502020202020204" pitchFamily="34" charset="0"/>
              </a:rPr>
              <a:t>source</a:t>
            </a:r>
            <a:r>
              <a:rPr lang="uk-UA" sz="1100" i="1" dirty="0" smtClean="0">
                <a:latin typeface="Century Gothic" panose="020B0502020202020204" pitchFamily="34" charset="0"/>
              </a:rPr>
              <a:t>: </a:t>
            </a:r>
            <a:r>
              <a:rPr lang="en-US" sz="1100" i="1" dirty="0">
                <a:latin typeface="Century Gothic" panose="020B0502020202020204" pitchFamily="34" charset="0"/>
              </a:rPr>
              <a:t>https://</a:t>
            </a:r>
            <a:r>
              <a:rPr lang="en-US" sz="1100" i="1" dirty="0" smtClean="0">
                <a:latin typeface="Century Gothic" panose="020B0502020202020204" pitchFamily="34" charset="0"/>
              </a:rPr>
              <a:t>ukraineinvest.com</a:t>
            </a:r>
            <a:endParaRPr lang="en-US" sz="11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93895" y="193951"/>
            <a:ext cx="3039168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Contact Details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hteck 6"/>
          <p:cNvSpPr>
            <a:spLocks noChangeArrowheads="1"/>
          </p:cNvSpPr>
          <p:nvPr/>
        </p:nvSpPr>
        <p:spPr bwMode="auto">
          <a:xfrm>
            <a:off x="922714" y="2511295"/>
            <a:ext cx="59103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uk-UA" sz="2200" b="0" dirty="0" err="1" smtClean="0">
                <a:latin typeface="Century Gothic" panose="020B0502020202020204" pitchFamily="34" charset="0"/>
              </a:rPr>
              <a:t>Head</a:t>
            </a:r>
            <a:r>
              <a:rPr lang="uk-UA" sz="2200" b="0" dirty="0" smtClean="0">
                <a:latin typeface="Century Gothic" panose="020B0502020202020204" pitchFamily="34" charset="0"/>
              </a:rPr>
              <a:t> </a:t>
            </a:r>
            <a:r>
              <a:rPr lang="uk-UA" sz="2200" b="0" dirty="0" err="1">
                <a:latin typeface="Century Gothic" panose="020B0502020202020204" pitchFamily="34" charset="0"/>
              </a:rPr>
              <a:t>of</a:t>
            </a:r>
            <a:r>
              <a:rPr lang="uk-UA" sz="2200" b="0" dirty="0">
                <a:latin typeface="Century Gothic" panose="020B0502020202020204" pitchFamily="34" charset="0"/>
              </a:rPr>
              <a:t> </a:t>
            </a:r>
            <a:r>
              <a:rPr lang="uk-UA" sz="2200" b="0" dirty="0" err="1">
                <a:latin typeface="Century Gothic" panose="020B0502020202020204" pitchFamily="34" charset="0"/>
              </a:rPr>
              <a:t>Multinational</a:t>
            </a:r>
            <a:r>
              <a:rPr lang="uk-UA" sz="2200" b="0" dirty="0">
                <a:latin typeface="Century Gothic" panose="020B0502020202020204" pitchFamily="34" charset="0"/>
              </a:rPr>
              <a:t> </a:t>
            </a:r>
            <a:r>
              <a:rPr lang="uk-UA" sz="2200" b="0" dirty="0" err="1">
                <a:latin typeface="Century Gothic" panose="020B0502020202020204" pitchFamily="34" charset="0"/>
              </a:rPr>
              <a:t>Companies</a:t>
            </a:r>
            <a:r>
              <a:rPr lang="uk-UA" sz="2200" b="0" dirty="0">
                <a:latin typeface="Century Gothic" panose="020B0502020202020204" pitchFamily="34" charset="0"/>
              </a:rPr>
              <a:t> </a:t>
            </a:r>
            <a:endParaRPr lang="en-US" sz="2200" b="0" dirty="0">
              <a:latin typeface="Century Gothic" panose="020B0502020202020204" pitchFamily="34" charset="0"/>
            </a:endParaRPr>
          </a:p>
          <a:p>
            <a:r>
              <a:rPr lang="uk-UA" sz="2200" b="0" dirty="0" err="1">
                <a:latin typeface="Century Gothic" panose="020B0502020202020204" pitchFamily="34" charset="0"/>
              </a:rPr>
              <a:t>and</a:t>
            </a:r>
            <a:r>
              <a:rPr lang="uk-UA" sz="2200" b="0" dirty="0">
                <a:latin typeface="Century Gothic" panose="020B0502020202020204" pitchFamily="34" charset="0"/>
              </a:rPr>
              <a:t> </a:t>
            </a:r>
            <a:r>
              <a:rPr lang="uk-UA" sz="2200" b="0" dirty="0" err="1">
                <a:latin typeface="Century Gothic" panose="020B0502020202020204" pitchFamily="34" charset="0"/>
              </a:rPr>
              <a:t>Trade</a:t>
            </a:r>
            <a:r>
              <a:rPr lang="uk-UA" sz="2200" b="0" dirty="0">
                <a:latin typeface="Century Gothic" panose="020B0502020202020204" pitchFamily="34" charset="0"/>
              </a:rPr>
              <a:t> </a:t>
            </a:r>
            <a:r>
              <a:rPr lang="uk-UA" sz="2200" b="0" dirty="0" err="1">
                <a:latin typeface="Century Gothic" panose="020B0502020202020204" pitchFamily="34" charset="0"/>
              </a:rPr>
              <a:t>Finance</a:t>
            </a:r>
            <a:r>
              <a:rPr lang="uk-UA" sz="2200" b="0" dirty="0">
                <a:latin typeface="Century Gothic" panose="020B0502020202020204" pitchFamily="34" charset="0"/>
              </a:rPr>
              <a:t> </a:t>
            </a:r>
            <a:r>
              <a:rPr lang="uk-UA" sz="2200" b="0" dirty="0" err="1">
                <a:latin typeface="Century Gothic" panose="020B0502020202020204" pitchFamily="34" charset="0"/>
              </a:rPr>
              <a:t>Servicing</a:t>
            </a:r>
            <a:r>
              <a:rPr lang="uk-UA" sz="2200" b="0" dirty="0">
                <a:latin typeface="Century Gothic" panose="020B0502020202020204" pitchFamily="34" charset="0"/>
              </a:rPr>
              <a:t> </a:t>
            </a:r>
            <a:r>
              <a:rPr lang="uk-UA" sz="2200" b="0" dirty="0" err="1" smtClean="0">
                <a:latin typeface="Century Gothic" panose="020B0502020202020204" pitchFamily="34" charset="0"/>
              </a:rPr>
              <a:t>Division</a:t>
            </a:r>
            <a:endParaRPr lang="en-US" dirty="0" smtClean="0"/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5258791" y="6167630"/>
            <a:ext cx="2328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0" dirty="0" smtClean="0"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2714" y="1765622"/>
            <a:ext cx="4001416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b="1" dirty="0" err="1">
                <a:latin typeface="Century Gothic" panose="020B0502020202020204" pitchFamily="34" charset="0"/>
              </a:rPr>
              <a:t>Serhii</a:t>
            </a:r>
            <a:r>
              <a:rPr lang="uk-UA" sz="4000" b="1" dirty="0">
                <a:latin typeface="Century Gothic" panose="020B0502020202020204" pitchFamily="34" charset="0"/>
              </a:rPr>
              <a:t> </a:t>
            </a:r>
            <a:r>
              <a:rPr lang="uk-UA" sz="4000" b="1" dirty="0" err="1">
                <a:latin typeface="Century Gothic" panose="020B0502020202020204" pitchFamily="34" charset="0"/>
              </a:rPr>
              <a:t>Kostohryz</a:t>
            </a:r>
            <a:endParaRPr lang="en-US" sz="4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2714" y="3789760"/>
            <a:ext cx="5813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Century Gothic" panose="020B0502020202020204" pitchFamily="34" charset="0"/>
              </a:rPr>
              <a:t>Raiffeisen</a:t>
            </a:r>
            <a:r>
              <a:rPr lang="uk-UA" sz="2400" b="1" dirty="0">
                <a:latin typeface="Century Gothic" panose="020B0502020202020204" pitchFamily="34" charset="0"/>
              </a:rPr>
              <a:t> </a:t>
            </a:r>
            <a:r>
              <a:rPr lang="uk-UA" sz="2400" b="1" dirty="0" err="1">
                <a:latin typeface="Century Gothic" panose="020B0502020202020204" pitchFamily="34" charset="0"/>
              </a:rPr>
              <a:t>Bank</a:t>
            </a:r>
            <a:r>
              <a:rPr lang="uk-UA" sz="2400" b="1" dirty="0">
                <a:latin typeface="Century Gothic" panose="020B0502020202020204" pitchFamily="34" charset="0"/>
              </a:rPr>
              <a:t> </a:t>
            </a:r>
            <a:r>
              <a:rPr lang="uk-UA" sz="2400" b="1" dirty="0" err="1">
                <a:latin typeface="Century Gothic" panose="020B0502020202020204" pitchFamily="34" charset="0"/>
              </a:rPr>
              <a:t>Aval</a:t>
            </a:r>
            <a:r>
              <a:rPr lang="uk-UA" sz="2400" dirty="0">
                <a:latin typeface="Century Gothic" panose="020B0502020202020204" pitchFamily="34" charset="0"/>
              </a:rPr>
              <a:t/>
            </a:r>
            <a:br>
              <a:rPr lang="uk-UA" sz="2400" dirty="0">
                <a:latin typeface="Century Gothic" panose="020B0502020202020204" pitchFamily="34" charset="0"/>
              </a:rPr>
            </a:br>
            <a:r>
              <a:rPr lang="uk-UA" sz="2400" dirty="0">
                <a:latin typeface="Century Gothic" panose="020B0502020202020204" pitchFamily="34" charset="0"/>
              </a:rPr>
              <a:t>7, </a:t>
            </a:r>
            <a:r>
              <a:rPr lang="uk-UA" sz="2400" dirty="0" err="1">
                <a:latin typeface="Century Gothic" panose="020B0502020202020204" pitchFamily="34" charset="0"/>
              </a:rPr>
              <a:t>Pyrohova</a:t>
            </a:r>
            <a:r>
              <a:rPr lang="uk-UA" sz="2400" dirty="0">
                <a:latin typeface="Century Gothic" panose="020B0502020202020204" pitchFamily="34" charset="0"/>
              </a:rPr>
              <a:t> </a:t>
            </a:r>
            <a:r>
              <a:rPr lang="uk-UA" sz="2400" dirty="0" err="1">
                <a:latin typeface="Century Gothic" panose="020B0502020202020204" pitchFamily="34" charset="0"/>
              </a:rPr>
              <a:t>str</a:t>
            </a:r>
            <a:r>
              <a:rPr lang="uk-UA" sz="2400" dirty="0">
                <a:latin typeface="Century Gothic" panose="020B0502020202020204" pitchFamily="34" charset="0"/>
              </a:rPr>
              <a:t>., </a:t>
            </a:r>
            <a:r>
              <a:rPr lang="uk-UA" sz="2400" dirty="0" err="1">
                <a:latin typeface="Century Gothic" panose="020B0502020202020204" pitchFamily="34" charset="0"/>
              </a:rPr>
              <a:t>Kyiv</a:t>
            </a:r>
            <a:r>
              <a:rPr lang="uk-UA" sz="2400" dirty="0">
                <a:latin typeface="Century Gothic" panose="020B0502020202020204" pitchFamily="34" charset="0"/>
              </a:rPr>
              <a:t>, 01030, </a:t>
            </a:r>
            <a:r>
              <a:rPr lang="uk-UA" sz="2400" dirty="0" err="1">
                <a:latin typeface="Century Gothic" panose="020B0502020202020204" pitchFamily="34" charset="0"/>
              </a:rPr>
              <a:t>Ukraine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uk-UA" sz="2400" dirty="0" err="1">
                <a:latin typeface="Century Gothic" panose="020B0502020202020204" pitchFamily="34" charset="0"/>
              </a:rPr>
              <a:t>tel</a:t>
            </a:r>
            <a:r>
              <a:rPr lang="uk-UA" sz="2400" dirty="0">
                <a:latin typeface="Century Gothic" panose="020B0502020202020204" pitchFamily="34" charset="0"/>
              </a:rPr>
              <a:t>: +380 44 495 41 00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uk-UA" sz="2400" dirty="0">
                <a:latin typeface="Century Gothic" panose="020B0502020202020204" pitchFamily="34" charset="0"/>
              </a:rPr>
              <a:t>e-</a:t>
            </a:r>
            <a:r>
              <a:rPr lang="uk-UA" sz="2400" dirty="0" err="1">
                <a:latin typeface="Century Gothic" panose="020B0502020202020204" pitchFamily="34" charset="0"/>
              </a:rPr>
              <a:t>mail</a:t>
            </a:r>
            <a:r>
              <a:rPr lang="uk-UA" sz="2400" dirty="0">
                <a:latin typeface="Century Gothic" panose="020B0502020202020204" pitchFamily="34" charset="0"/>
              </a:rPr>
              <a:t>: </a:t>
            </a:r>
            <a:r>
              <a:rPr lang="uk-UA" sz="2400" dirty="0">
                <a:latin typeface="Century Gothic" panose="020B0502020202020204" pitchFamily="34" charset="0"/>
                <a:hlinkClick r:id="rId2"/>
              </a:rPr>
              <a:t>Sergey.Kostogryz@aval.ua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90" y="2236872"/>
            <a:ext cx="2532933" cy="27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3906" y="165856"/>
            <a:ext cx="73533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Overview of Ukrainian Banking Sector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71820499"/>
              </p:ext>
            </p:extLst>
          </p:nvPr>
        </p:nvGraphicFramePr>
        <p:xfrm>
          <a:off x="922946" y="1051133"/>
          <a:ext cx="10374594" cy="5554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6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28773" y="137281"/>
            <a:ext cx="7752484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Raiffeisen – Best Performing Bank in Ukraine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28"/>
          <p:cNvSpPr txBox="1">
            <a:spLocks noChangeArrowheads="1"/>
          </p:cNvSpPr>
          <p:nvPr/>
        </p:nvSpPr>
        <p:spPr bwMode="auto">
          <a:xfrm>
            <a:off x="1364235" y="1150753"/>
            <a:ext cx="10142682" cy="479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720" tIns="37686" rIns="76720" bIns="3768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99"/>
              </a:buClr>
              <a:buNone/>
              <a:defRPr/>
            </a:pPr>
            <a:r>
              <a:rPr lang="en-US" altLang="uk-UA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Following success in 2017 results of the Bank in 2018 are even more impressive</a:t>
            </a:r>
            <a:r>
              <a:rPr lang="en-GB" altLang="uk-UA" sz="2000" dirty="0" smtClean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1654962" y="6492875"/>
            <a:ext cx="323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en-US" altLang="ru-RU" sz="1000" b="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3" y="3009524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58611649"/>
              </p:ext>
            </p:extLst>
          </p:nvPr>
        </p:nvGraphicFramePr>
        <p:xfrm>
          <a:off x="2161477" y="1630280"/>
          <a:ext cx="9576265" cy="5028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05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0237" y="380282"/>
            <a:ext cx="5822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TF development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 </a:t>
            </a:r>
            <a:r>
              <a:rPr lang="en-US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in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Ukraine,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in </a:t>
            </a:r>
            <a:r>
              <a:rPr lang="en-US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UAH </a:t>
            </a:r>
            <a:r>
              <a:rPr lang="en-US" alt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bn</a:t>
            </a:r>
            <a:endParaRPr lang="ru-RU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549729"/>
              </p:ext>
            </p:extLst>
          </p:nvPr>
        </p:nvGraphicFramePr>
        <p:xfrm>
          <a:off x="0" y="1303436"/>
          <a:ext cx="12192000" cy="360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Лист" r:id="rId3" imgW="12458844" imgH="3200485" progId="Excel.Sheet.12">
                  <p:link updateAutomatic="1"/>
                </p:oleObj>
              </mc:Choice>
              <mc:Fallback>
                <p:oleObj name="Лист" r:id="rId3" imgW="12458844" imgH="3200485" progId="Excel.Sheet.12">
                  <p:link updateAutomatic="1"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03436"/>
                        <a:ext cx="12192000" cy="3604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300" y="5229433"/>
            <a:ext cx="11624997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Starting 2018 Trade finance Ukraine market grew by </a:t>
            </a:r>
            <a:r>
              <a:rPr lang="en-US" sz="1600" dirty="0" smtClean="0">
                <a:latin typeface="Century Gothic" panose="020B0502020202020204" pitchFamily="34" charset="0"/>
              </a:rPr>
              <a:t>+</a:t>
            </a:r>
            <a:r>
              <a:rPr lang="uk-UA" sz="1600" dirty="0" smtClean="0">
                <a:latin typeface="Century Gothic" panose="020B0502020202020204" pitchFamily="34" charset="0"/>
              </a:rPr>
              <a:t>20</a:t>
            </a:r>
            <a:r>
              <a:rPr lang="en-US" sz="1600" dirty="0" smtClean="0">
                <a:latin typeface="Century Gothic" panose="020B0502020202020204" pitchFamily="34" charset="0"/>
              </a:rPr>
              <a:t>%, </a:t>
            </a:r>
            <a:r>
              <a:rPr lang="en-US" sz="1600" dirty="0">
                <a:latin typeface="Century Gothic" panose="020B0502020202020204" pitchFamily="34" charset="0"/>
              </a:rPr>
              <a:t>all main products shown growth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Factoring products stays flat (below UAH 3 </a:t>
            </a:r>
            <a:r>
              <a:rPr lang="en-US" sz="1600" dirty="0" err="1">
                <a:latin typeface="Century Gothic" panose="020B0502020202020204" pitchFamily="34" charset="0"/>
              </a:rPr>
              <a:t>bn</a:t>
            </a:r>
            <a:r>
              <a:rPr lang="en-US" sz="1600" dirty="0">
                <a:latin typeface="Century Gothic" panose="020B0502020202020204" pitchFamily="34" charset="0"/>
              </a:rPr>
              <a:t> volume).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RB </a:t>
            </a:r>
            <a:r>
              <a:rPr lang="en-US" sz="1600" dirty="0">
                <a:latin typeface="Century Gothic" panose="020B0502020202020204" pitchFamily="34" charset="0"/>
              </a:rPr>
              <a:t>Aval trade finance volumes </a:t>
            </a:r>
            <a:r>
              <a:rPr lang="en-US" sz="1600" dirty="0" smtClean="0">
                <a:latin typeface="Century Gothic" panose="020B0502020202020204" pitchFamily="34" charset="0"/>
              </a:rPr>
              <a:t>growth </a:t>
            </a:r>
            <a:r>
              <a:rPr lang="en-US" sz="1600" dirty="0">
                <a:latin typeface="Century Gothic" panose="020B0502020202020204" pitchFamily="34" charset="0"/>
              </a:rPr>
              <a:t>rate </a:t>
            </a:r>
            <a:r>
              <a:rPr lang="en-US" sz="1600" dirty="0" smtClean="0">
                <a:latin typeface="Century Gothic" panose="020B0502020202020204" pitchFamily="34" charset="0"/>
              </a:rPr>
              <a:t>+</a:t>
            </a:r>
            <a:r>
              <a:rPr lang="uk-UA" sz="1600" dirty="0" smtClean="0">
                <a:latin typeface="Century Gothic" panose="020B0502020202020204" pitchFamily="34" charset="0"/>
              </a:rPr>
              <a:t>52</a:t>
            </a:r>
            <a:r>
              <a:rPr lang="en-US" sz="1600" dirty="0" smtClean="0">
                <a:latin typeface="Century Gothic" panose="020B0502020202020204" pitchFamily="34" charset="0"/>
              </a:rPr>
              <a:t>%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RB Aval market share grew by +2%  to 9,5%.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RB </a:t>
            </a:r>
            <a:r>
              <a:rPr lang="en-US" sz="1600" dirty="0">
                <a:latin typeface="Century Gothic" panose="020B0502020202020204" pitchFamily="34" charset="0"/>
              </a:rPr>
              <a:t>Aval took the 1</a:t>
            </a:r>
            <a:r>
              <a:rPr lang="en-US" sz="1600" baseline="30000" dirty="0">
                <a:latin typeface="Century Gothic" panose="020B0502020202020204" pitchFamily="34" charset="0"/>
              </a:rPr>
              <a:t>st</a:t>
            </a:r>
            <a:r>
              <a:rPr lang="en-US" sz="1600" dirty="0">
                <a:latin typeface="Century Gothic" panose="020B0502020202020204" pitchFamily="34" charset="0"/>
              </a:rPr>
              <a:t> place approximately of 1/3 market share of Bill </a:t>
            </a:r>
            <a:r>
              <a:rPr lang="en-US" sz="1600" dirty="0" err="1">
                <a:latin typeface="Century Gothic" panose="020B0502020202020204" pitchFamily="34" charset="0"/>
              </a:rPr>
              <a:t>avalization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203" y="5658498"/>
            <a:ext cx="10927644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400" dirty="0">
                <a:latin typeface="Century Gothic" panose="020B0502020202020204" pitchFamily="34" charset="0"/>
              </a:rPr>
              <a:t>73% of </a:t>
            </a:r>
            <a:r>
              <a:rPr lang="en-US" altLang="ru-RU" sz="1400" dirty="0" smtClean="0">
                <a:latin typeface="Century Gothic" panose="020B0502020202020204" pitchFamily="34" charset="0"/>
              </a:rPr>
              <a:t>TOP250 Multinational Companies in </a:t>
            </a:r>
            <a:r>
              <a:rPr lang="en-US" altLang="ru-RU" sz="1400" dirty="0">
                <a:latin typeface="Century Gothic" panose="020B0502020202020204" pitchFamily="34" charset="0"/>
              </a:rPr>
              <a:t>Ukraine </a:t>
            </a:r>
            <a:r>
              <a:rPr lang="en-US" altLang="ru-RU" sz="1400" dirty="0" smtClean="0">
                <a:latin typeface="Century Gothic" panose="020B0502020202020204" pitchFamily="34" charset="0"/>
              </a:rPr>
              <a:t>receive banking services from </a:t>
            </a:r>
            <a:r>
              <a:rPr lang="en-US" altLang="ru-RU" sz="1400" dirty="0" err="1" smtClean="0">
                <a:latin typeface="Century Gothic" panose="020B0502020202020204" pitchFamily="34" charset="0"/>
              </a:rPr>
              <a:t>Raiffeisen</a:t>
            </a:r>
            <a:r>
              <a:rPr lang="en-US" altLang="ru-RU" sz="1400" dirty="0" smtClean="0">
                <a:latin typeface="Century Gothic" panose="020B0502020202020204" pitchFamily="34" charset="0"/>
              </a:rPr>
              <a:t> Bank Aval</a:t>
            </a:r>
            <a:endParaRPr lang="ru-RU" altLang="ru-R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TOP250 are part of 3000 </a:t>
            </a:r>
            <a:r>
              <a:rPr lang="en-US" sz="1400" dirty="0">
                <a:latin typeface="Century Gothic" panose="020B0502020202020204" pitchFamily="34" charset="0"/>
              </a:rPr>
              <a:t>Legal entities </a:t>
            </a:r>
            <a:r>
              <a:rPr lang="en-US" sz="1400" dirty="0" smtClean="0">
                <a:latin typeface="Century Gothic" panose="020B0502020202020204" pitchFamily="34" charset="0"/>
              </a:rPr>
              <a:t>with biggest </a:t>
            </a:r>
            <a:r>
              <a:rPr lang="en-US" sz="1400" dirty="0">
                <a:latin typeface="Century Gothic" panose="020B0502020202020204" pitchFamily="34" charset="0"/>
              </a:rPr>
              <a:t>Total Revenue according </a:t>
            </a:r>
            <a:r>
              <a:rPr lang="en-US" sz="1400" dirty="0" smtClean="0">
                <a:latin typeface="Century Gothic" panose="020B0502020202020204" pitchFamily="34" charset="0"/>
              </a:rPr>
              <a:t>to state statistics.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TR of each </a:t>
            </a:r>
            <a:r>
              <a:rPr lang="en-US" sz="1400" dirty="0" smtClean="0">
                <a:latin typeface="Century Gothic" panose="020B0502020202020204" pitchFamily="34" charset="0"/>
              </a:rPr>
              <a:t>MCC </a:t>
            </a:r>
            <a:r>
              <a:rPr lang="en-US" sz="1400" dirty="0">
                <a:latin typeface="Century Gothic" panose="020B0502020202020204" pitchFamily="34" charset="0"/>
              </a:rPr>
              <a:t>&gt; UAH 315 </a:t>
            </a:r>
            <a:r>
              <a:rPr lang="uk-UA" sz="1400" dirty="0" err="1" smtClean="0">
                <a:latin typeface="Century Gothic" panose="020B0502020202020204" pitchFamily="34" charset="0"/>
              </a:rPr>
              <a:t>mio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uk-UA" sz="1400" dirty="0" smtClean="0">
                <a:latin typeface="Century Gothic" panose="020B0502020202020204" pitchFamily="34" charset="0"/>
              </a:rPr>
              <a:t>/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uk-UA" sz="1400" dirty="0" smtClean="0">
                <a:latin typeface="Century Gothic" panose="020B0502020202020204" pitchFamily="34" charset="0"/>
              </a:rPr>
              <a:t>EUR </a:t>
            </a:r>
            <a:r>
              <a:rPr lang="en-US" sz="1400" dirty="0">
                <a:latin typeface="Century Gothic" panose="020B0502020202020204" pitchFamily="34" charset="0"/>
              </a:rPr>
              <a:t>10,5</a:t>
            </a:r>
            <a:r>
              <a:rPr lang="uk-UA" sz="1400" dirty="0">
                <a:latin typeface="Century Gothic" panose="020B0502020202020204" pitchFamily="34" charset="0"/>
              </a:rPr>
              <a:t> </a:t>
            </a:r>
            <a:r>
              <a:rPr lang="uk-UA" sz="1400" dirty="0" err="1">
                <a:latin typeface="Century Gothic" panose="020B0502020202020204" pitchFamily="34" charset="0"/>
              </a:rPr>
              <a:t>mio</a:t>
            </a:r>
            <a:endParaRPr lang="uk-UA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Most TR forming companies are from USA, Luxemburg, Germany, France, Great </a:t>
            </a:r>
            <a:r>
              <a:rPr lang="en-US" sz="1400" dirty="0" smtClean="0">
                <a:latin typeface="Century Gothic" panose="020B0502020202020204" pitchFamily="34" charset="0"/>
              </a:rPr>
              <a:t>Britain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3244" y="255713"/>
            <a:ext cx="639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Cooperation RB Aval with Top MCC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274572"/>
              </p:ext>
            </p:extLst>
          </p:nvPr>
        </p:nvGraphicFramePr>
        <p:xfrm>
          <a:off x="6801210" y="1371596"/>
          <a:ext cx="4506686" cy="389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135395"/>
              </p:ext>
            </p:extLst>
          </p:nvPr>
        </p:nvGraphicFramePr>
        <p:xfrm>
          <a:off x="823953" y="1371596"/>
          <a:ext cx="5082325" cy="389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36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282809"/>
              </p:ext>
            </p:extLst>
          </p:nvPr>
        </p:nvGraphicFramePr>
        <p:xfrm>
          <a:off x="134371" y="1502229"/>
          <a:ext cx="6122956" cy="501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21348" y="210735"/>
            <a:ext cx="536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World’s Investment to Ukraine</a:t>
            </a:r>
            <a:endParaRPr lang="en-US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35878" y="6596390"/>
            <a:ext cx="24561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latin typeface="Century Gothic" panose="020B0502020202020204" pitchFamily="34" charset="0"/>
              </a:rPr>
              <a:t>source</a:t>
            </a:r>
            <a:r>
              <a:rPr lang="uk-UA" sz="1100" i="1" dirty="0" smtClean="0">
                <a:latin typeface="Century Gothic" panose="020B0502020202020204" pitchFamily="34" charset="0"/>
              </a:rPr>
              <a:t>: </a:t>
            </a:r>
            <a:r>
              <a:rPr lang="en-US" sz="1100" i="1" dirty="0">
                <a:latin typeface="Century Gothic" panose="020B0502020202020204" pitchFamily="34" charset="0"/>
              </a:rPr>
              <a:t>https://</a:t>
            </a:r>
            <a:r>
              <a:rPr lang="en-US" sz="1100" i="1" dirty="0" smtClean="0">
                <a:latin typeface="Century Gothic" panose="020B0502020202020204" pitchFamily="34" charset="0"/>
              </a:rPr>
              <a:t>ukraineinvest.com</a:t>
            </a:r>
            <a:endParaRPr lang="en-US" sz="1100" i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7017" y="909881"/>
            <a:ext cx="58704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Century Gothic" panose="020B0502020202020204" pitchFamily="34" charset="0"/>
            </a:endParaRPr>
          </a:p>
          <a:p>
            <a:pPr marL="400050" indent="-400050">
              <a:buAutoNum type="romanUcPeriod"/>
            </a:pPr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TOP 5 biggest FDI deals in 2017: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latin typeface="Century Gothic" panose="020B0502020202020204" pitchFamily="34" charset="0"/>
              </a:rPr>
              <a:t>ArcelorMittal</a:t>
            </a:r>
            <a:r>
              <a:rPr lang="en-US" sz="1400" b="1" dirty="0" smtClean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– </a:t>
            </a:r>
            <a:r>
              <a:rPr lang="en-US" sz="1400" b="1" dirty="0" smtClean="0">
                <a:latin typeface="Century Gothic" panose="020B0502020202020204" pitchFamily="34" charset="0"/>
              </a:rPr>
              <a:t>USD 450 </a:t>
            </a:r>
            <a:r>
              <a:rPr lang="en-US" sz="1400" b="1" dirty="0" err="1" smtClean="0">
                <a:latin typeface="Century Gothic" panose="020B0502020202020204" pitchFamily="34" charset="0"/>
              </a:rPr>
              <a:t>mln</a:t>
            </a:r>
            <a:r>
              <a:rPr lang="en-US" sz="1400" b="1" dirty="0" smtClean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upgrade of its </a:t>
            </a:r>
            <a:r>
              <a:rPr lang="en-US" sz="1400" dirty="0" err="1" smtClean="0">
                <a:latin typeface="Century Gothic" panose="020B0502020202020204" pitchFamily="34" charset="0"/>
              </a:rPr>
              <a:t>Kryvyi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Rih</a:t>
            </a:r>
            <a:r>
              <a:rPr lang="en-US" sz="1400" dirty="0" smtClean="0">
                <a:latin typeface="Century Gothic" panose="020B0502020202020204" pitchFamily="34" charset="0"/>
              </a:rPr>
              <a:t> metallurgical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entury Gothic" panose="020B0502020202020204" pitchFamily="34" charset="0"/>
              </a:rPr>
              <a:t>Bunge</a:t>
            </a:r>
            <a:r>
              <a:rPr lang="en-US" sz="1400" dirty="0" smtClean="0">
                <a:latin typeface="Century Gothic" panose="020B0502020202020204" pitchFamily="34" charset="0"/>
              </a:rPr>
              <a:t> – </a:t>
            </a:r>
            <a:r>
              <a:rPr lang="en-US" sz="1400" b="1" dirty="0" smtClean="0">
                <a:latin typeface="Century Gothic" panose="020B0502020202020204" pitchFamily="34" charset="0"/>
              </a:rPr>
              <a:t>USD 180 </a:t>
            </a:r>
            <a:r>
              <a:rPr lang="en-US" sz="1400" b="1" dirty="0" err="1" smtClean="0">
                <a:latin typeface="Century Gothic" panose="020B0502020202020204" pitchFamily="34" charset="0"/>
              </a:rPr>
              <a:t>mln</a:t>
            </a:r>
            <a:r>
              <a:rPr lang="en-US" sz="1400" b="1" dirty="0" smtClean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grain terminal in Mykolaiv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entury Gothic" panose="020B0502020202020204" pitchFamily="34" charset="0"/>
              </a:rPr>
              <a:t>Cargill</a:t>
            </a:r>
            <a:r>
              <a:rPr lang="en-US" sz="1400" dirty="0" smtClean="0">
                <a:latin typeface="Century Gothic" panose="020B0502020202020204" pitchFamily="34" charset="0"/>
              </a:rPr>
              <a:t> – </a:t>
            </a:r>
            <a:r>
              <a:rPr lang="en-US" sz="1400" b="1" dirty="0" smtClean="0">
                <a:latin typeface="Century Gothic" panose="020B0502020202020204" pitchFamily="34" charset="0"/>
              </a:rPr>
              <a:t>USD 150 </a:t>
            </a:r>
            <a:r>
              <a:rPr lang="en-US" sz="1400" b="1" dirty="0" err="1" smtClean="0">
                <a:latin typeface="Century Gothic" panose="020B0502020202020204" pitchFamily="34" charset="0"/>
              </a:rPr>
              <a:t>mln</a:t>
            </a:r>
            <a:r>
              <a:rPr lang="en-US" sz="1400" b="1" dirty="0" smtClean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grain terminal in </a:t>
            </a:r>
            <a:r>
              <a:rPr lang="en-US" sz="1400" dirty="0" err="1" smtClean="0">
                <a:latin typeface="Century Gothic" panose="020B0502020202020204" pitchFamily="34" charset="0"/>
              </a:rPr>
              <a:t>Yuzhne</a:t>
            </a:r>
            <a:r>
              <a:rPr lang="en-US" sz="1400" dirty="0" smtClean="0">
                <a:latin typeface="Century Gothic" panose="020B0502020202020204" pitchFamily="34" charset="0"/>
              </a:rPr>
              <a:t>, Odesa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entury Gothic" panose="020B0502020202020204" pitchFamily="34" charset="0"/>
              </a:rPr>
              <a:t>Fairfax Financial Holdings </a:t>
            </a:r>
            <a:r>
              <a:rPr lang="en-US" sz="1400" dirty="0" smtClean="0">
                <a:latin typeface="Century Gothic" panose="020B0502020202020204" pitchFamily="34" charset="0"/>
              </a:rPr>
              <a:t>– </a:t>
            </a:r>
            <a:r>
              <a:rPr lang="en-US" sz="1400" b="1" dirty="0" smtClean="0">
                <a:latin typeface="Century Gothic" panose="020B0502020202020204" pitchFamily="34" charset="0"/>
              </a:rPr>
              <a:t>USD 100 </a:t>
            </a:r>
            <a:r>
              <a:rPr lang="en-US" sz="1400" b="1" dirty="0" err="1" smtClean="0">
                <a:latin typeface="Century Gothic" panose="020B0502020202020204" pitchFamily="34" charset="0"/>
              </a:rPr>
              <a:t>mln</a:t>
            </a:r>
            <a:r>
              <a:rPr lang="en-US" sz="1400" b="1" dirty="0" smtClean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investment into </a:t>
            </a:r>
            <a:r>
              <a:rPr lang="en-US" sz="1400" dirty="0" err="1" smtClean="0">
                <a:latin typeface="Century Gothic" panose="020B0502020202020204" pitchFamily="34" charset="0"/>
              </a:rPr>
              <a:t>Astarta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agroholding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entury Gothic" panose="020B0502020202020204" pitchFamily="34" charset="0"/>
              </a:rPr>
              <a:t>Procter and Gamble </a:t>
            </a:r>
            <a:r>
              <a:rPr lang="en-US" sz="1400" dirty="0" smtClean="0">
                <a:latin typeface="Century Gothic" panose="020B0502020202020204" pitchFamily="34" charset="0"/>
              </a:rPr>
              <a:t>– </a:t>
            </a:r>
            <a:r>
              <a:rPr lang="en-US" sz="1400" b="1" dirty="0" smtClean="0">
                <a:latin typeface="Century Gothic" panose="020B0502020202020204" pitchFamily="34" charset="0"/>
              </a:rPr>
              <a:t>USD 100 </a:t>
            </a:r>
            <a:r>
              <a:rPr lang="en-US" sz="1400" b="1" dirty="0" err="1" smtClean="0">
                <a:latin typeface="Century Gothic" panose="020B0502020202020204" pitchFamily="34" charset="0"/>
              </a:rPr>
              <a:t>mln</a:t>
            </a:r>
            <a:r>
              <a:rPr lang="en-US" sz="1400" b="1" dirty="0" smtClean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upgrade of its </a:t>
            </a:r>
            <a:r>
              <a:rPr lang="en-US" sz="1400" dirty="0" err="1" smtClean="0">
                <a:latin typeface="Century Gothic" panose="020B0502020202020204" pitchFamily="34" charset="0"/>
              </a:rPr>
              <a:t>Boryspil</a:t>
            </a:r>
            <a:r>
              <a:rPr lang="en-US" sz="1400" dirty="0" smtClean="0">
                <a:latin typeface="Century Gothic" panose="020B0502020202020204" pitchFamily="34" charset="0"/>
              </a:rPr>
              <a:t> factory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II. TOP 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FDI deals in </a:t>
            </a:r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2018: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GE-UZ USD 1 </a:t>
            </a:r>
            <a:r>
              <a:rPr lang="en-US" sz="1400" b="1" dirty="0" err="1">
                <a:latin typeface="Century Gothic" panose="020B0502020202020204" pitchFamily="34" charset="0"/>
              </a:rPr>
              <a:t>bln</a:t>
            </a:r>
            <a:r>
              <a:rPr lang="en-US" sz="1400" b="1" dirty="0">
                <a:latin typeface="Century Gothic" panose="020B0502020202020204" pitchFamily="34" charset="0"/>
              </a:rPr>
              <a:t> deal – </a:t>
            </a:r>
            <a:r>
              <a:rPr lang="en-US" sz="1400" dirty="0">
                <a:latin typeface="Century Gothic" panose="020B0502020202020204" pitchFamily="34" charset="0"/>
              </a:rPr>
              <a:t>USD 400 </a:t>
            </a:r>
            <a:r>
              <a:rPr lang="en-US" sz="1400" dirty="0" err="1" smtClean="0">
                <a:latin typeface="Century Gothic" panose="020B0502020202020204" pitchFamily="34" charset="0"/>
              </a:rPr>
              <a:t>mln</a:t>
            </a:r>
            <a:r>
              <a:rPr lang="en-US" sz="1400" dirty="0" smtClean="0">
                <a:latin typeface="Century Gothic" panose="020B0502020202020204" pitchFamily="34" charset="0"/>
              </a:rPr>
              <a:t> of investment to produce 225 new diesel locomotives and upgrade 75 older models over a 15-year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German </a:t>
            </a:r>
            <a:r>
              <a:rPr lang="en-US" sz="1400" b="1" dirty="0" smtClean="0">
                <a:latin typeface="Century Gothic" panose="020B0502020202020204" pitchFamily="34" charset="0"/>
              </a:rPr>
              <a:t>Bayer – USD 200 </a:t>
            </a:r>
            <a:r>
              <a:rPr lang="en-US" sz="1400" b="1" dirty="0" err="1" smtClean="0">
                <a:latin typeface="Century Gothic" panose="020B0502020202020204" pitchFamily="34" charset="0"/>
              </a:rPr>
              <a:t>mln</a:t>
            </a:r>
            <a:r>
              <a:rPr lang="en-US" sz="1400" b="1" dirty="0" smtClean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– seeds processing plant in Zhytomyr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entury Gothic" panose="020B0502020202020204" pitchFamily="34" charset="0"/>
              </a:rPr>
              <a:t>Saudi Salic </a:t>
            </a:r>
            <a:r>
              <a:rPr lang="en-US" sz="1400" dirty="0" smtClean="0">
                <a:latin typeface="Century Gothic" panose="020B0502020202020204" pitchFamily="34" charset="0"/>
              </a:rPr>
              <a:t>acquired </a:t>
            </a:r>
            <a:r>
              <a:rPr lang="en-US" sz="1400" dirty="0" err="1" smtClean="0">
                <a:latin typeface="Century Gothic" panose="020B0502020202020204" pitchFamily="34" charset="0"/>
              </a:rPr>
              <a:t>agroholding</a:t>
            </a:r>
            <a:r>
              <a:rPr lang="en-US" sz="1400" dirty="0" smtClean="0">
                <a:latin typeface="Century Gothic" panose="020B0502020202020204" pitchFamily="34" charset="0"/>
              </a:rPr>
              <a:t> “Mriya’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entury Gothic" panose="020B0502020202020204" pitchFamily="34" charset="0"/>
              </a:rPr>
              <a:t>Head, </a:t>
            </a:r>
            <a:r>
              <a:rPr lang="en-US" sz="1400" dirty="0" smtClean="0">
                <a:latin typeface="Century Gothic" panose="020B0502020202020204" pitchFamily="34" charset="0"/>
              </a:rPr>
              <a:t>sports equipment manufacturer, has chosen </a:t>
            </a:r>
            <a:r>
              <a:rPr lang="en-US" sz="1400" dirty="0" err="1" smtClean="0">
                <a:latin typeface="Century Gothic" panose="020B0502020202020204" pitchFamily="34" charset="0"/>
              </a:rPr>
              <a:t>Vinnitsia</a:t>
            </a:r>
            <a:r>
              <a:rPr lang="en-US" sz="1400" dirty="0" smtClean="0">
                <a:latin typeface="Century Gothic" panose="020B0502020202020204" pitchFamily="34" charset="0"/>
              </a:rPr>
              <a:t> region to build its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entury Gothic" panose="020B0502020202020204" pitchFamily="34" charset="0"/>
              </a:rPr>
              <a:t>Norwegian Scatec Solar </a:t>
            </a:r>
            <a:r>
              <a:rPr lang="en-US" sz="1400" dirty="0" smtClean="0">
                <a:latin typeface="Century Gothic" panose="020B0502020202020204" pitchFamily="34" charset="0"/>
              </a:rPr>
              <a:t>– 5 solar power projects in Cherkasy and Mykolaiv regions with total capacity of 251 </a:t>
            </a:r>
            <a:r>
              <a:rPr lang="en-US" sz="1400" dirty="0" err="1" smtClean="0">
                <a:latin typeface="Century Gothic" panose="020B0502020202020204" pitchFamily="34" charset="0"/>
              </a:rPr>
              <a:t>Mwe</a:t>
            </a:r>
            <a:r>
              <a:rPr lang="en-US" sz="1400" dirty="0" smtClean="0">
                <a:latin typeface="Century Gothic" panose="020B0502020202020204" pitchFamily="34" charset="0"/>
              </a:rPr>
              <a:t> (USD 320 </a:t>
            </a:r>
            <a:r>
              <a:rPr lang="en-US" sz="1400" dirty="0" err="1" smtClean="0">
                <a:latin typeface="Century Gothic" panose="020B0502020202020204" pitchFamily="34" charset="0"/>
              </a:rPr>
              <a:t>mln</a:t>
            </a:r>
            <a:r>
              <a:rPr lang="en-US" sz="1400" dirty="0" smtClean="0"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entury Gothic" panose="020B0502020202020204" pitchFamily="34" charset="0"/>
              </a:rPr>
              <a:t>Spanish </a:t>
            </a:r>
            <a:r>
              <a:rPr lang="en-US" sz="1400" b="1" dirty="0" err="1" smtClean="0">
                <a:latin typeface="Century Gothic" panose="020B0502020202020204" pitchFamily="34" charset="0"/>
              </a:rPr>
              <a:t>Acciona</a:t>
            </a:r>
            <a:r>
              <a:rPr lang="en-US" sz="1400" b="1" dirty="0" smtClean="0">
                <a:latin typeface="Century Gothic" panose="020B0502020202020204" pitchFamily="34" charset="0"/>
              </a:rPr>
              <a:t> Energy </a:t>
            </a:r>
            <a:r>
              <a:rPr lang="en-US" sz="1400" dirty="0" smtClean="0">
                <a:latin typeface="Century Gothic" panose="020B0502020202020204" pitchFamily="34" charset="0"/>
              </a:rPr>
              <a:t>– a 57,6 </a:t>
            </a:r>
            <a:r>
              <a:rPr lang="en-US" sz="1400" dirty="0" err="1" smtClean="0">
                <a:latin typeface="Century Gothic" panose="020B0502020202020204" pitchFamily="34" charset="0"/>
              </a:rPr>
              <a:t>Mwe</a:t>
            </a:r>
            <a:r>
              <a:rPr lang="en-US" sz="1400" dirty="0" smtClean="0">
                <a:latin typeface="Century Gothic" panose="020B0502020202020204" pitchFamily="34" charset="0"/>
              </a:rPr>
              <a:t> solar power plant in Kyiv region (USD 65 </a:t>
            </a:r>
            <a:r>
              <a:rPr lang="en-US" sz="1400" dirty="0" err="1" smtClean="0">
                <a:latin typeface="Century Gothic" panose="020B0502020202020204" pitchFamily="34" charset="0"/>
              </a:rPr>
              <a:t>mln</a:t>
            </a:r>
            <a:r>
              <a:rPr lang="en-US" sz="1400" dirty="0" smtClean="0"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3n32ilufxuvd1.cloudfront.net/548b08371f7e672525803aeb/494397/upload-9573fbc0-5460-11e8-a2eb-73e1cf2476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77693" y="124812"/>
            <a:ext cx="1914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entury Gothic" panose="020B0502020202020204" pitchFamily="34" charset="0"/>
              </a:rPr>
              <a:t>source</a:t>
            </a:r>
            <a:r>
              <a:rPr lang="uk-UA" sz="1200" i="1" dirty="0">
                <a:latin typeface="Century Gothic" panose="020B0502020202020204" pitchFamily="34" charset="0"/>
              </a:rPr>
              <a:t>: </a:t>
            </a:r>
            <a:r>
              <a:rPr lang="en-US" sz="1200" i="1" dirty="0" err="1">
                <a:latin typeface="Century Gothic" panose="020B0502020202020204" pitchFamily="34" charset="0"/>
              </a:rPr>
              <a:t>banda.agency</a:t>
            </a:r>
            <a:endParaRPr lang="en-US" sz="12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3n32ilufxuvd1.cloudfront.net/548b08371f7e672525803aeb/494397/upload-a18483d0-5460-11e8-a2eb-73e1cf2476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77693" y="124812"/>
            <a:ext cx="1914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entury Gothic" panose="020B0502020202020204" pitchFamily="34" charset="0"/>
              </a:rPr>
              <a:t>source</a:t>
            </a:r>
            <a:r>
              <a:rPr lang="uk-UA" sz="1200" i="1" dirty="0">
                <a:latin typeface="Century Gothic" panose="020B0502020202020204" pitchFamily="34" charset="0"/>
              </a:rPr>
              <a:t>: </a:t>
            </a:r>
            <a:r>
              <a:rPr lang="en-US" sz="1200" i="1" dirty="0" err="1">
                <a:latin typeface="Century Gothic" panose="020B0502020202020204" pitchFamily="34" charset="0"/>
              </a:rPr>
              <a:t>banda.agency</a:t>
            </a:r>
            <a:endParaRPr lang="en-US" sz="12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3n32ilufxuvd1.cloudfront.net/548b08371f7e672525803aeb/494397/upload-bee396a0-5460-11e8-a2eb-73e1cf2476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77693" y="124812"/>
            <a:ext cx="1914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entury Gothic" panose="020B0502020202020204" pitchFamily="34" charset="0"/>
              </a:rPr>
              <a:t>source</a:t>
            </a:r>
            <a:r>
              <a:rPr lang="uk-UA" sz="1200" i="1" dirty="0">
                <a:latin typeface="Century Gothic" panose="020B0502020202020204" pitchFamily="34" charset="0"/>
              </a:rPr>
              <a:t>: </a:t>
            </a:r>
            <a:r>
              <a:rPr lang="en-US" sz="1200" i="1" dirty="0" err="1">
                <a:latin typeface="Century Gothic" panose="020B0502020202020204" pitchFamily="34" charset="0"/>
              </a:rPr>
              <a:t>banda.agency</a:t>
            </a:r>
            <a:endParaRPr lang="en-US" sz="12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755</Words>
  <Application>Microsoft Office PowerPoint</Application>
  <PresentationFormat>Широкоэкранный</PresentationFormat>
  <Paragraphs>88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Century Gothic</vt:lpstr>
      <vt:lpstr>DejaVu Sans</vt:lpstr>
      <vt:lpstr>Times New Roman</vt:lpstr>
      <vt:lpstr>Verdana</vt:lpstr>
      <vt:lpstr>Тема Office</vt:lpstr>
      <vt:lpstr>file:///\\ms.aval\ho\public\Dept\CPPM\Control_BI\~Private\Budgeting\SB%20report\2019\20190605\SB%20corporate%20add%20presentation\Trade%20finance%20market.xlsx!slide1!R3C2:R13C18</vt:lpstr>
      <vt:lpstr>SERVICING OF CORPORATES IN UKRAINE  BY RAIFFEISEN BANK AVAL:  CURRENT STATUS AND DEVELOPMENTS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Kateryna SLOBODIANYK</dc:creator>
  <cp:lastModifiedBy>Сергій Костогриз</cp:lastModifiedBy>
  <cp:revision>162</cp:revision>
  <cp:lastPrinted>2019-06-05T14:50:13Z</cp:lastPrinted>
  <dcterms:created xsi:type="dcterms:W3CDTF">2019-05-17T12:13:15Z</dcterms:created>
  <dcterms:modified xsi:type="dcterms:W3CDTF">2019-06-07T06:08:31Z</dcterms:modified>
</cp:coreProperties>
</file>